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 id="2147483687" r:id="rId6"/>
    <p:sldMasterId id="2147483688" r:id="rId7"/>
    <p:sldMasterId id="214748368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Poppins"/>
      <p:regular r:id="rId32"/>
      <p:bold r:id="rId33"/>
      <p:italic r:id="rId34"/>
      <p:boldItalic r:id="rId35"/>
    </p:embeddedFont>
    <p:embeddedFont>
      <p:font typeface="Montserrat Medium"/>
      <p:regular r:id="rId36"/>
      <p:bold r:id="rId37"/>
      <p:italic r:id="rId38"/>
      <p:boldItalic r:id="rId39"/>
    </p:embeddedFont>
    <p:embeddedFont>
      <p:font typeface="Montserrat Light"/>
      <p:regular r:id="rId40"/>
      <p:bold r:id="rId41"/>
      <p:italic r:id="rId42"/>
      <p:boldItalic r:id="rId43"/>
    </p:embeddedFont>
    <p:embeddedFont>
      <p:font typeface="Poppins Medium"/>
      <p:regular r:id="rId44"/>
      <p:bold r:id="rId45"/>
      <p:italic r:id="rId46"/>
      <p:boldItalic r:id="rId47"/>
    </p:embeddedFont>
    <p:embeddedFont>
      <p:font typeface="Montserrat ExtraBold"/>
      <p:bold r:id="rId48"/>
      <p:boldItalic r:id="rId49"/>
    </p:embeddedFont>
    <p:embeddedFont>
      <p:font typeface="Poppins SemiBold"/>
      <p:regular r:id="rId50"/>
      <p:bold r:id="rId51"/>
      <p:italic r:id="rId52"/>
      <p:boldItalic r:id="rId53"/>
    </p:embeddedFont>
    <p:embeddedFont>
      <p:font typeface="Poppins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regular.fntdata"/><Relationship Id="rId42" Type="http://schemas.openxmlformats.org/officeDocument/2006/relationships/font" Target="fonts/MontserratLight-italic.fntdata"/><Relationship Id="rId41" Type="http://schemas.openxmlformats.org/officeDocument/2006/relationships/font" Target="fonts/MontserratLight-bold.fntdata"/><Relationship Id="rId44" Type="http://schemas.openxmlformats.org/officeDocument/2006/relationships/font" Target="fonts/PoppinsMedium-regular.fntdata"/><Relationship Id="rId43" Type="http://schemas.openxmlformats.org/officeDocument/2006/relationships/font" Target="fonts/MontserratLight-boldItalic.fntdata"/><Relationship Id="rId46" Type="http://schemas.openxmlformats.org/officeDocument/2006/relationships/font" Target="fonts/PoppinsMedium-italic.fntdata"/><Relationship Id="rId45" Type="http://schemas.openxmlformats.org/officeDocument/2006/relationships/font" Target="fonts/PoppinsMedium-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MontserratExtraBold-bold.fntdata"/><Relationship Id="rId47" Type="http://schemas.openxmlformats.org/officeDocument/2006/relationships/font" Target="fonts/PoppinsMedium-boldItalic.fntdata"/><Relationship Id="rId49" Type="http://schemas.openxmlformats.org/officeDocument/2006/relationships/font" Target="fonts/MontserratExtra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Montserrat-boldItalic.fntdata"/><Relationship Id="rId30" Type="http://schemas.openxmlformats.org/officeDocument/2006/relationships/font" Target="fonts/Montserrat-italic.fntdata"/><Relationship Id="rId33" Type="http://schemas.openxmlformats.org/officeDocument/2006/relationships/font" Target="fonts/Poppins-bold.fntdata"/><Relationship Id="rId32" Type="http://schemas.openxmlformats.org/officeDocument/2006/relationships/font" Target="fonts/Poppins-regular.fntdata"/><Relationship Id="rId35" Type="http://schemas.openxmlformats.org/officeDocument/2006/relationships/font" Target="fonts/Poppins-boldItalic.fntdata"/><Relationship Id="rId34" Type="http://schemas.openxmlformats.org/officeDocument/2006/relationships/font" Target="fonts/Poppins-italic.fntdata"/><Relationship Id="rId37" Type="http://schemas.openxmlformats.org/officeDocument/2006/relationships/font" Target="fonts/MontserratMedium-bold.fntdata"/><Relationship Id="rId36" Type="http://schemas.openxmlformats.org/officeDocument/2006/relationships/font" Target="fonts/MontserratMedium-regular.fntdata"/><Relationship Id="rId39" Type="http://schemas.openxmlformats.org/officeDocument/2006/relationships/font" Target="fonts/MontserratMedium-boldItalic.fntdata"/><Relationship Id="rId38" Type="http://schemas.openxmlformats.org/officeDocument/2006/relationships/font" Target="fonts/MontserratMedium-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MontserratSemiBold-regular.fntdata"/><Relationship Id="rId23" Type="http://schemas.openxmlformats.org/officeDocument/2006/relationships/slide" Target="slides/slide1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29" Type="http://schemas.openxmlformats.org/officeDocument/2006/relationships/font" Target="fonts/Montserrat-bold.fntdata"/><Relationship Id="rId51" Type="http://schemas.openxmlformats.org/officeDocument/2006/relationships/font" Target="fonts/PoppinsSemiBold-bold.fntdata"/><Relationship Id="rId50" Type="http://schemas.openxmlformats.org/officeDocument/2006/relationships/font" Target="fonts/PoppinsSemiBold-regular.fntdata"/><Relationship Id="rId53" Type="http://schemas.openxmlformats.org/officeDocument/2006/relationships/font" Target="fonts/PoppinsSemiBold-boldItalic.fntdata"/><Relationship Id="rId52" Type="http://schemas.openxmlformats.org/officeDocument/2006/relationships/font" Target="fonts/PoppinsSemiBold-italic.fntdata"/><Relationship Id="rId11" Type="http://schemas.openxmlformats.org/officeDocument/2006/relationships/slide" Target="slides/slide2.xml"/><Relationship Id="rId55" Type="http://schemas.openxmlformats.org/officeDocument/2006/relationships/font" Target="fonts/PoppinsExtraLight-bold.fntdata"/><Relationship Id="rId10" Type="http://schemas.openxmlformats.org/officeDocument/2006/relationships/slide" Target="slides/slide1.xml"/><Relationship Id="rId54" Type="http://schemas.openxmlformats.org/officeDocument/2006/relationships/font" Target="fonts/PoppinsExtraLight-regular.fntdata"/><Relationship Id="rId13" Type="http://schemas.openxmlformats.org/officeDocument/2006/relationships/slide" Target="slides/slide4.xml"/><Relationship Id="rId57" Type="http://schemas.openxmlformats.org/officeDocument/2006/relationships/font" Target="fonts/PoppinsExtraLight-boldItalic.fntdata"/><Relationship Id="rId12" Type="http://schemas.openxmlformats.org/officeDocument/2006/relationships/slide" Target="slides/slide3.xml"/><Relationship Id="rId56" Type="http://schemas.openxmlformats.org/officeDocument/2006/relationships/font" Target="fonts/PoppinsExtraLight-italic.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4190a1e99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4190a1e996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8d9c32f0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8d9c32f0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CTI Tool is a</a:t>
            </a:r>
            <a:r>
              <a:rPr b="1" lang="en" sz="1200">
                <a:latin typeface="Montserrat"/>
                <a:ea typeface="Montserrat"/>
                <a:cs typeface="Montserrat"/>
                <a:sym typeface="Montserrat"/>
              </a:rPr>
              <a:t> SaaS-solution. It is Up &amp; running in minutes, offers seamless integrations, enhanced efficiency and elevated data quality. The result? A return on investment, in 4 months.</a:t>
            </a:r>
            <a:endParaRPr b="1"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4190a1e996_0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4190a1e996_0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1200">
                <a:solidFill>
                  <a:schemeClr val="dk1"/>
                </a:solidFill>
                <a:latin typeface="Montserrat"/>
                <a:ea typeface="Montserrat"/>
                <a:cs typeface="Montserrat"/>
                <a:sym typeface="Montserrat"/>
              </a:rPr>
              <a:t>This slide shows that you can expect your first results 12 weeks into the project. Explaining what the first weeks look like; what will be worked on to give a better idea of the nature of the project that you intend to start and the capacity it will require; but mostly showcasing that there is a clear plan. The goal of the Kickstarter is that the team involved learns how to conduct their own assessments and use CTI Tool to generate the results they are looking for by themselves after completing the process. Circular IQ’s support hours can then be used to discuss account set-up and how to best leverage </a:t>
            </a:r>
            <a:r>
              <a:rPr b="1" lang="en" sz="1200">
                <a:solidFill>
                  <a:schemeClr val="dk1"/>
                </a:solidFill>
                <a:latin typeface="Montserrat"/>
                <a:ea typeface="Montserrat"/>
                <a:cs typeface="Montserrat"/>
                <a:sym typeface="Montserrat"/>
              </a:rPr>
              <a:t>analytics</a:t>
            </a:r>
            <a:r>
              <a:rPr b="1" lang="en" sz="1200">
                <a:solidFill>
                  <a:schemeClr val="dk1"/>
                </a:solidFill>
                <a:latin typeface="Montserrat"/>
                <a:ea typeface="Montserrat"/>
                <a:cs typeface="Montserrat"/>
                <a:sym typeface="Montserrat"/>
              </a:rPr>
              <a:t> and reporting capabilities the tool offers, plus onboarding other teams in the company.</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4190a1e996_0_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14190a1e996_0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slide shows  what value is delivered and sheds light on the commitment required form the company-team.</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9fcb3302e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9fcb3302e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Circular IQ works</a:t>
            </a:r>
            <a:r>
              <a:rPr b="1" lang="en" sz="1200">
                <a:latin typeface="Montserrat"/>
                <a:ea typeface="Montserrat"/>
                <a:cs typeface="Montserrat"/>
                <a:sym typeface="Montserrat"/>
              </a:rPr>
              <a:t> with sustainability leaders in the top companies across many sectors worldwide. </a:t>
            </a:r>
            <a:endParaRPr b="1" sz="12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4190a1e99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4190a1e99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Feel free to reach out to Roy in case of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9fcb3302e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9fcb3302ec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The demand for materials will grow by almost 3 times in the next 20 years. This will dictate the market and result in higher prices. The companies that understand their material flows best; will be able to translate this into a competitive advantage.</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Some companies delay or postpone action because they don’t feel confident about their ability to generate the right data. Starting with CTI on a specific project is the </a:t>
            </a:r>
            <a:r>
              <a:rPr lang="en" sz="1200">
                <a:solidFill>
                  <a:schemeClr val="dk1"/>
                </a:solidFill>
                <a:latin typeface="Montserrat ExtraBold"/>
                <a:ea typeface="Montserrat ExtraBold"/>
                <a:cs typeface="Montserrat ExtraBold"/>
                <a:sym typeface="Montserrat ExtraBold"/>
              </a:rPr>
              <a:t>fastest</a:t>
            </a:r>
            <a:r>
              <a:rPr lang="en" sz="1200">
                <a:solidFill>
                  <a:schemeClr val="dk1"/>
                </a:solidFill>
                <a:latin typeface="Montserrat ExtraBold"/>
                <a:ea typeface="Montserrat ExtraBold"/>
                <a:cs typeface="Montserrat ExtraBold"/>
                <a:sym typeface="Montserrat ExtraBold"/>
              </a:rPr>
              <a:t> way to identify data-gaps and actively work on </a:t>
            </a:r>
            <a:r>
              <a:rPr lang="en" sz="1200">
                <a:solidFill>
                  <a:schemeClr val="dk1"/>
                </a:solidFill>
                <a:latin typeface="Montserrat ExtraBold"/>
                <a:ea typeface="Montserrat ExtraBold"/>
                <a:cs typeface="Montserrat ExtraBold"/>
                <a:sym typeface="Montserrat ExtraBold"/>
              </a:rPr>
              <a:t>improving</a:t>
            </a:r>
            <a:r>
              <a:rPr lang="en" sz="1200">
                <a:solidFill>
                  <a:schemeClr val="dk1"/>
                </a:solidFill>
                <a:latin typeface="Montserrat ExtraBold"/>
                <a:ea typeface="Montserrat ExtraBold"/>
                <a:cs typeface="Montserrat ExtraBold"/>
                <a:sym typeface="Montserrat ExtraBold"/>
              </a:rPr>
              <a:t> data </a:t>
            </a:r>
            <a:r>
              <a:rPr lang="en" sz="1200">
                <a:solidFill>
                  <a:schemeClr val="dk1"/>
                </a:solidFill>
                <a:latin typeface="Montserrat ExtraBold"/>
                <a:ea typeface="Montserrat ExtraBold"/>
                <a:cs typeface="Montserrat ExtraBold"/>
                <a:sym typeface="Montserrat ExtraBold"/>
              </a:rPr>
              <a:t>availability</a:t>
            </a:r>
            <a:r>
              <a:rPr lang="en" sz="1200">
                <a:solidFill>
                  <a:schemeClr val="dk1"/>
                </a:solidFill>
                <a:latin typeface="Montserrat ExtraBold"/>
                <a:ea typeface="Montserrat ExtraBold"/>
                <a:cs typeface="Montserrat ExtraBold"/>
                <a:sym typeface="Montserrat ExtraBold"/>
              </a:rPr>
              <a:t> and quality. This is needed, because with CSRD coming disclosure of material composition data is becoming mandatory.</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Research</a:t>
            </a:r>
            <a:r>
              <a:rPr lang="en" sz="1200">
                <a:solidFill>
                  <a:schemeClr val="dk1"/>
                </a:solidFill>
                <a:latin typeface="Montserrat ExtraBold"/>
                <a:ea typeface="Montserrat ExtraBold"/>
                <a:cs typeface="Montserrat ExtraBold"/>
                <a:sym typeface="Montserrat ExtraBold"/>
              </a:rPr>
              <a:t> shows that </a:t>
            </a:r>
            <a:r>
              <a:rPr lang="en" sz="1200">
                <a:solidFill>
                  <a:schemeClr val="dk1"/>
                </a:solidFill>
                <a:latin typeface="Montserrat ExtraBold"/>
                <a:ea typeface="Montserrat ExtraBold"/>
                <a:cs typeface="Montserrat ExtraBold"/>
                <a:sym typeface="Montserrat ExtraBold"/>
              </a:rPr>
              <a:t>pacemakers</a:t>
            </a:r>
            <a:r>
              <a:rPr lang="en" sz="1200">
                <a:solidFill>
                  <a:schemeClr val="dk1"/>
                </a:solidFill>
                <a:latin typeface="Montserrat ExtraBold"/>
                <a:ea typeface="Montserrat ExtraBold"/>
                <a:cs typeface="Montserrat ExtraBold"/>
                <a:sym typeface="Montserrat ExtraBold"/>
              </a:rPr>
              <a:t> are 1.8 times more likely to seize higher than expected financial results and over-deliver on their goals. This is clear evidence of first-mover </a:t>
            </a:r>
            <a:r>
              <a:rPr lang="en" sz="1200">
                <a:solidFill>
                  <a:schemeClr val="dk1"/>
                </a:solidFill>
                <a:latin typeface="Montserrat ExtraBold"/>
                <a:ea typeface="Montserrat ExtraBold"/>
                <a:cs typeface="Montserrat ExtraBold"/>
                <a:sym typeface="Montserrat ExtraBold"/>
              </a:rPr>
              <a:t>advantages</a:t>
            </a:r>
            <a:r>
              <a:rPr lang="en" sz="1200">
                <a:solidFill>
                  <a:schemeClr val="dk1"/>
                </a:solidFill>
                <a:latin typeface="Montserrat ExtraBold"/>
                <a:ea typeface="Montserrat ExtraBold"/>
                <a:cs typeface="Montserrat ExtraBold"/>
                <a:sym typeface="Montserrat ExtraBold"/>
              </a:rPr>
              <a:t>.</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CTI Tool enables its users to assess &amp; predict risks and start scenario-planning now. It enables objective evaluation of  alternative materials; or ways to use less of the materials that are under the most pressure, avoid generating waste and more.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fcb3302e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9fcb3302ec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WBCSD has a big reputation in standard setting. Launching the GhG-protocol before. For CTI they worked together with 30 companies, including our clients Honda, Whirlpool, and Microsoft. They aligned on definitions with all key-stakeholders. From EMF to GRI and C2C.</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It resulted in a reporting standard that is industry and value chain position agnostic. That allows users to generate powerful insights based on minimum data-inputs AND feeding reporting needs. The standard and its definitions are now landing in new ISO-standards as well as the EU’s Corporate Sustainability Reporting Directive (CSRD)</a:t>
            </a:r>
            <a:endParaRPr>
              <a:solidFill>
                <a:schemeClr val="dk1"/>
              </a:solidFill>
              <a:latin typeface="Montserrat ExtraBold"/>
              <a:ea typeface="Montserrat ExtraBold"/>
              <a:cs typeface="Montserrat ExtraBold"/>
              <a:sym typeface="Montserrat Extra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f3ae5b59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3f3ae5b59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slide contains an overview of the scope of the CTI Tool Premium membership for the first 12 months; highlighting the added value you can expect from the Kickstarter process as well as detailing the support that is part of the offering.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d9c32ee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8d9c32ee0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CTI is the recognized measurement approach for materials accounting in the circular economy. When you use our software. You generate powerful insights based on minimum data-inputs. AND meet upcoming disclosure requirements like ISO, GRI and CSRD. Behind the link you can find a report from KPMG that outlines how ESRS-E5 and CTI are completely aligned, while at the same time </a:t>
            </a:r>
            <a:r>
              <a:rPr b="1" lang="en" sz="1200">
                <a:solidFill>
                  <a:schemeClr val="dk1"/>
                </a:solidFill>
                <a:latin typeface="Montserrat"/>
                <a:ea typeface="Montserrat"/>
                <a:cs typeface="Montserrat"/>
                <a:sym typeface="Montserrat"/>
              </a:rPr>
              <a:t>research</a:t>
            </a:r>
            <a:r>
              <a:rPr b="1" lang="en" sz="1200">
                <a:solidFill>
                  <a:schemeClr val="dk1"/>
                </a:solidFill>
                <a:latin typeface="Montserrat"/>
                <a:ea typeface="Montserrat"/>
                <a:cs typeface="Montserrat"/>
                <a:sym typeface="Montserrat"/>
              </a:rPr>
              <a:t> from PACE and the Circular Economy Indicator Coalition shows that CTI is the recommend </a:t>
            </a:r>
            <a:r>
              <a:rPr b="1" lang="en" sz="1200">
                <a:solidFill>
                  <a:schemeClr val="dk1"/>
                </a:solidFill>
                <a:latin typeface="Montserrat"/>
                <a:ea typeface="Montserrat"/>
                <a:cs typeface="Montserrat"/>
                <a:sym typeface="Montserrat"/>
              </a:rPr>
              <a:t>measurement</a:t>
            </a:r>
            <a:r>
              <a:rPr b="1" lang="en" sz="1200">
                <a:solidFill>
                  <a:schemeClr val="dk1"/>
                </a:solidFill>
                <a:latin typeface="Montserrat"/>
                <a:ea typeface="Montserrat"/>
                <a:cs typeface="Montserrat"/>
                <a:sym typeface="Montserrat"/>
              </a:rPr>
              <a:t> approach for the KPI’s that the coalition </a:t>
            </a:r>
            <a:r>
              <a:rPr b="1" lang="en" sz="1200">
                <a:solidFill>
                  <a:schemeClr val="dk1"/>
                </a:solidFill>
                <a:latin typeface="Montserrat"/>
                <a:ea typeface="Montserrat"/>
                <a:cs typeface="Montserrat"/>
                <a:sym typeface="Montserrat"/>
              </a:rPr>
              <a:t>identified</a:t>
            </a:r>
            <a:r>
              <a:rPr b="1" lang="en" sz="1200">
                <a:solidFill>
                  <a:schemeClr val="dk1"/>
                </a:solidFill>
                <a:latin typeface="Montserrat"/>
                <a:ea typeface="Montserrat"/>
                <a:cs typeface="Montserrat"/>
                <a:sym typeface="Montserrat"/>
              </a:rPr>
              <a:t>. Finally; CTI enables its users to leverage the data they collect for mandatory disclosure (CSRD), as well as voluntary reporting standards (ISO &amp; GRI).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826ca2833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826ca2833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a:t>
            </a:r>
            <a:r>
              <a:rPr b="1" lang="en" sz="1200">
                <a:solidFill>
                  <a:schemeClr val="dk1"/>
                </a:solidFill>
                <a:latin typeface="Montserrat"/>
                <a:ea typeface="Montserrat"/>
                <a:cs typeface="Montserrat"/>
                <a:sym typeface="Montserrat"/>
              </a:rPr>
              <a:t> visualizes the core of the CTI. The Close The Loop indicator. The best way to explain the slide is by comparing it to financial reporting; where you keep track of monetary income and expenses in € or $. CTI is the same but then for materials. You classify incoming materials (inflow) and materials that flow out of the scope of your assessment (outflow) and classify them as linear or circular. Very similar to bookkeeping software where you’d </a:t>
            </a:r>
            <a:r>
              <a:rPr b="1" lang="en" sz="1200">
                <a:solidFill>
                  <a:schemeClr val="dk1"/>
                </a:solidFill>
                <a:latin typeface="Montserrat"/>
                <a:ea typeface="Montserrat"/>
                <a:cs typeface="Montserrat"/>
                <a:sym typeface="Montserrat"/>
              </a:rPr>
              <a:t>classify</a:t>
            </a:r>
            <a:r>
              <a:rPr b="1" lang="en" sz="1200">
                <a:solidFill>
                  <a:schemeClr val="dk1"/>
                </a:solidFill>
                <a:latin typeface="Montserrat"/>
                <a:ea typeface="Montserrat"/>
                <a:cs typeface="Montserrat"/>
                <a:sym typeface="Montserrat"/>
              </a:rPr>
              <a:t> office expenses and travel expenses.</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This visual shows a headline KPI (% circularity), and 3 enabling KPI’s that can be tracked using minimum data. The 3 enabling KPI’s are: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inflow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outflow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Lost potential</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The information these indicators generate gfeeds directly into operational processes like: procurement, design atc.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26ca2833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826ca2833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 shows how few data-points are required to generate clarity on circular inflow. The right side shows a screenshot right-out-of-CTI Tool (step 3).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composition data (% recycled, renewable content)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For all data-points you can upload proof if you choose to do so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26ca2833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826ca2833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Montserrat"/>
                <a:ea typeface="Montserrat"/>
                <a:cs typeface="Montserrat"/>
                <a:sym typeface="Montserrat"/>
              </a:rPr>
              <a:t>This slide shows how few data-points are required to generate clarity on circular outflow. The right side shows a screenshot right-out-of-CTI Tool (step 3).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recovery potential and the type of cycle that’s applicable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Actual recovery data can be generated via a third-party database or uploaded based on company data</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For all data-points you can upload proof if you choose to do so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826ca2833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2826ca2833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This slide comes from PACE-research together with their Circular Economy Indicator Coalition. On the top it shows an example of a KPI that could be relevant for your company as well. Then it shows the </a:t>
            </a:r>
            <a:r>
              <a:rPr lang="en" sz="1200">
                <a:solidFill>
                  <a:schemeClr val="dk1"/>
                </a:solidFill>
                <a:latin typeface="Montserrat ExtraBold"/>
                <a:ea typeface="Montserrat ExtraBold"/>
                <a:cs typeface="Montserrat ExtraBold"/>
                <a:sym typeface="Montserrat ExtraBold"/>
              </a:rPr>
              <a:t>description</a:t>
            </a:r>
            <a:r>
              <a:rPr lang="en" sz="1200">
                <a:solidFill>
                  <a:schemeClr val="dk1"/>
                </a:solidFill>
                <a:latin typeface="Montserrat ExtraBold"/>
                <a:ea typeface="Montserrat ExtraBold"/>
                <a:cs typeface="Montserrat ExtraBold"/>
                <a:sym typeface="Montserrat ExtraBold"/>
              </a:rPr>
              <a:t>/ job of the KPI.</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Subsequently the supporting standards for voluntary reporting are listed that the KPI aligns with (in this case ISO &amp; GRI). Then it highlights what is a recommended approach for measuring </a:t>
            </a:r>
            <a:r>
              <a:rPr lang="en" sz="1200">
                <a:solidFill>
                  <a:schemeClr val="dk1"/>
                </a:solidFill>
                <a:latin typeface="Montserrat ExtraBold"/>
                <a:ea typeface="Montserrat ExtraBold"/>
                <a:cs typeface="Montserrat ExtraBold"/>
                <a:sym typeface="Montserrat ExtraBold"/>
              </a:rPr>
              <a:t>performance</a:t>
            </a:r>
            <a:r>
              <a:rPr lang="en" sz="1200">
                <a:solidFill>
                  <a:schemeClr val="dk1"/>
                </a:solidFill>
                <a:latin typeface="Montserrat ExtraBold"/>
                <a:ea typeface="Montserrat ExtraBold"/>
                <a:cs typeface="Montserrat ExtraBold"/>
                <a:sym typeface="Montserrat ExtraBold"/>
              </a:rPr>
              <a:t> against the KPI, as well as an assessment of data-availability for the data required. This is where CTI and CTI Tool are included,</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Then its shows alignment with upcoming mandatory disclosures; in this case CSRD; plus some examples of other companies that have adopted this specific KPI. It offers a logic for talking about how to embed KPI’s as well as clearly mentioning CTI Tool’s added value as measurement tooling to use to support your KPI-dashboard. More info here: https://pacecircular.org/sites/default/files/2023-02/FV_CEIC_Target%20activation%20guides_17.02.23.pdf</a:t>
            </a:r>
            <a:endParaRPr sz="1200">
              <a:solidFill>
                <a:schemeClr val="dk1"/>
              </a:solidFill>
              <a:latin typeface="Montserrat ExtraBold"/>
              <a:ea typeface="Montserrat ExtraBold"/>
              <a:cs typeface="Montserrat ExtraBold"/>
              <a:sym typeface="Montserrat Extra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9.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9.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 Id="rId3" Type="http://schemas.openxmlformats.org/officeDocument/2006/relationships/image" Target="../media/image9.png"/><Relationship Id="rId4"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 Id="rId3" Type="http://schemas.openxmlformats.org/officeDocument/2006/relationships/image" Target="../media/image9.pn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57" name="Shape 57"/>
        <p:cNvGrpSpPr/>
        <p:nvPr/>
      </p:nvGrpSpPr>
      <p:grpSpPr>
        <a:xfrm>
          <a:off x="0" y="0"/>
          <a:ext cx="0" cy="0"/>
          <a:chOff x="0" y="0"/>
          <a:chExt cx="0" cy="0"/>
        </a:xfrm>
      </p:grpSpPr>
      <p:sp>
        <p:nvSpPr>
          <p:cNvPr id="58" name="Google Shape;58;p1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14"/>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60" name="Shape 60"/>
        <p:cNvGrpSpPr/>
        <p:nvPr/>
      </p:nvGrpSpPr>
      <p:grpSpPr>
        <a:xfrm>
          <a:off x="0" y="0"/>
          <a:ext cx="0" cy="0"/>
          <a:chOff x="0" y="0"/>
          <a:chExt cx="0" cy="0"/>
        </a:xfrm>
      </p:grpSpPr>
      <p:sp>
        <p:nvSpPr>
          <p:cNvPr id="61" name="Google Shape;61;p15"/>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3" name="Google Shape;63;p15"/>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64" name="Google Shape;64;p15"/>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65" name="Shape 65"/>
        <p:cNvGrpSpPr/>
        <p:nvPr/>
      </p:nvGrpSpPr>
      <p:grpSpPr>
        <a:xfrm>
          <a:off x="0" y="0"/>
          <a:ext cx="0" cy="0"/>
          <a:chOff x="0" y="0"/>
          <a:chExt cx="0" cy="0"/>
        </a:xfrm>
      </p:grpSpPr>
      <p:sp>
        <p:nvSpPr>
          <p:cNvPr id="66" name="Google Shape;66;p16"/>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67" name="Google Shape;67;p16"/>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68" name="Google Shape;68;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7"/>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71" name="Google Shape;71;p17"/>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72" name="Google Shape;72;p17"/>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73" name="Google Shape;73;p17"/>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7"/>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75" name="Google Shape;75;p17"/>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7"/>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77"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79" name="Google Shape;79;p18"/>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8"/>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82" name="Google Shape;82;p18"/>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83" name="Google Shape;83;p18"/>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2021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84" name="Google Shape;84;p18"/>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85" name="Shape 85"/>
        <p:cNvGrpSpPr/>
        <p:nvPr/>
      </p:nvGrpSpPr>
      <p:grpSpPr>
        <a:xfrm>
          <a:off x="0" y="0"/>
          <a:ext cx="0" cy="0"/>
          <a:chOff x="0" y="0"/>
          <a:chExt cx="0" cy="0"/>
        </a:xfrm>
      </p:grpSpPr>
      <p:sp>
        <p:nvSpPr>
          <p:cNvPr id="86" name="Google Shape;86;p19"/>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9"/>
          <p:cNvPicPr preferRelativeResize="0"/>
          <p:nvPr/>
        </p:nvPicPr>
        <p:blipFill>
          <a:blip r:embed="rId2">
            <a:alphaModFix/>
          </a:blip>
          <a:stretch>
            <a:fillRect/>
          </a:stretch>
        </p:blipFill>
        <p:spPr>
          <a:xfrm rot="-2700006">
            <a:off x="2364055" y="272267"/>
            <a:ext cx="4415891" cy="44158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95" name="Shape 95"/>
        <p:cNvGrpSpPr/>
        <p:nvPr/>
      </p:nvGrpSpPr>
      <p:grpSpPr>
        <a:xfrm>
          <a:off x="0" y="0"/>
          <a:ext cx="0" cy="0"/>
          <a:chOff x="0" y="0"/>
          <a:chExt cx="0" cy="0"/>
        </a:xfrm>
      </p:grpSpPr>
      <p:sp>
        <p:nvSpPr>
          <p:cNvPr id="96" name="Google Shape;96;p21"/>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97" name="Google Shape;97;p21"/>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98" name="Google Shape;98;p21"/>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p22"/>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01" name="Google Shape;101;p22"/>
          <p:cNvSpPr/>
          <p:nvPr/>
        </p:nvSpPr>
        <p:spPr>
          <a:xfrm>
            <a:off x="25" y="-143050"/>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2"/>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2"/>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04" name="Google Shape;104;p22"/>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05" name="Google Shape;105;p22"/>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06" name="Google Shape;106;p22"/>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07" name="Shape 107"/>
        <p:cNvGrpSpPr/>
        <p:nvPr/>
      </p:nvGrpSpPr>
      <p:grpSpPr>
        <a:xfrm>
          <a:off x="0" y="0"/>
          <a:ext cx="0" cy="0"/>
          <a:chOff x="0" y="0"/>
          <a:chExt cx="0" cy="0"/>
        </a:xfrm>
      </p:grpSpPr>
      <p:sp>
        <p:nvSpPr>
          <p:cNvPr id="108" name="Google Shape;108;p2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3"/>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0" name="Google Shape;110;p23"/>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11" name="Google Shape;111;p23"/>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24"/>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14" name="Google Shape;114;p24"/>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15" name="Google Shape;115;p24"/>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16" name="Google Shape;116;p24"/>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24"/>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18" name="Google Shape;118;p24"/>
          <p:cNvSpPr/>
          <p:nvPr/>
        </p:nvSpPr>
        <p:spPr>
          <a:xfrm>
            <a:off x="38" y="-143093"/>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4"/>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20" name="Shape 120"/>
        <p:cNvGrpSpPr/>
        <p:nvPr/>
      </p:nvGrpSpPr>
      <p:grpSpPr>
        <a:xfrm>
          <a:off x="0" y="0"/>
          <a:ext cx="0" cy="0"/>
          <a:chOff x="0" y="0"/>
          <a:chExt cx="0" cy="0"/>
        </a:xfrm>
      </p:grpSpPr>
      <p:sp>
        <p:nvSpPr>
          <p:cNvPr id="121" name="Google Shape;121;p25"/>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25"/>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23" name="Shape 123"/>
        <p:cNvGrpSpPr/>
        <p:nvPr/>
      </p:nvGrpSpPr>
      <p:grpSpPr>
        <a:xfrm>
          <a:off x="0" y="0"/>
          <a:ext cx="0" cy="0"/>
          <a:chOff x="0" y="0"/>
          <a:chExt cx="0" cy="0"/>
        </a:xfrm>
      </p:grpSpPr>
      <p:sp>
        <p:nvSpPr>
          <p:cNvPr id="124" name="Google Shape;124;p26"/>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p26"/>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26" name="Shape 126"/>
        <p:cNvGrpSpPr/>
        <p:nvPr/>
      </p:nvGrpSpPr>
      <p:grpSpPr>
        <a:xfrm>
          <a:off x="0" y="0"/>
          <a:ext cx="0" cy="0"/>
          <a:chOff x="0" y="0"/>
          <a:chExt cx="0" cy="0"/>
        </a:xfrm>
      </p:grpSpPr>
      <p:sp>
        <p:nvSpPr>
          <p:cNvPr id="127" name="Google Shape;127;p27"/>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27"/>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136" name="Shape 136"/>
        <p:cNvGrpSpPr/>
        <p:nvPr/>
      </p:nvGrpSpPr>
      <p:grpSpPr>
        <a:xfrm>
          <a:off x="0" y="0"/>
          <a:ext cx="0" cy="0"/>
          <a:chOff x="0" y="0"/>
          <a:chExt cx="0" cy="0"/>
        </a:xfrm>
      </p:grpSpPr>
      <p:sp>
        <p:nvSpPr>
          <p:cNvPr id="137" name="Google Shape;137;p29"/>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38" name="Google Shape;138;p29"/>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9" name="Google Shape;139;p29"/>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42" name="Google Shape;142;p30"/>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30"/>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45" name="Google Shape;145;p30"/>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46" name="Google Shape;146;p30"/>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47" name="Google Shape;147;p30"/>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50" name="Google Shape;150;p31"/>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51" name="Google Shape;151;p31"/>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52" name="Google Shape;152;p31"/>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32"/>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55" name="Google Shape;155;p32"/>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56" name="Google Shape;156;p32"/>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57" name="Google Shape;157;p32"/>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58" name="Google Shape;158;p32"/>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59" name="Google Shape;159;p32"/>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2"/>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61" name="Shape 161"/>
        <p:cNvGrpSpPr/>
        <p:nvPr/>
      </p:nvGrpSpPr>
      <p:grpSpPr>
        <a:xfrm>
          <a:off x="0" y="0"/>
          <a:ext cx="0" cy="0"/>
          <a:chOff x="0" y="0"/>
          <a:chExt cx="0" cy="0"/>
        </a:xfrm>
      </p:grpSpPr>
      <p:sp>
        <p:nvSpPr>
          <p:cNvPr id="162" name="Google Shape;162;p33"/>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33"/>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64" name="Shape 164"/>
        <p:cNvGrpSpPr/>
        <p:nvPr/>
      </p:nvGrpSpPr>
      <p:grpSpPr>
        <a:xfrm>
          <a:off x="0" y="0"/>
          <a:ext cx="0" cy="0"/>
          <a:chOff x="0" y="0"/>
          <a:chExt cx="0" cy="0"/>
        </a:xfrm>
      </p:grpSpPr>
      <p:sp>
        <p:nvSpPr>
          <p:cNvPr id="165" name="Google Shape;165;p3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4"/>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174" name="Shape 174"/>
        <p:cNvGrpSpPr/>
        <p:nvPr/>
      </p:nvGrpSpPr>
      <p:grpSpPr>
        <a:xfrm>
          <a:off x="0" y="0"/>
          <a:ext cx="0" cy="0"/>
          <a:chOff x="0" y="0"/>
          <a:chExt cx="0" cy="0"/>
        </a:xfrm>
      </p:grpSpPr>
      <p:sp>
        <p:nvSpPr>
          <p:cNvPr id="175" name="Google Shape;175;p36"/>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76" name="Google Shape;176;p36"/>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77" name="Google Shape;177;p36"/>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178" name="Shape 178"/>
        <p:cNvGrpSpPr/>
        <p:nvPr/>
      </p:nvGrpSpPr>
      <p:grpSpPr>
        <a:xfrm>
          <a:off x="0" y="0"/>
          <a:ext cx="0" cy="0"/>
          <a:chOff x="0" y="0"/>
          <a:chExt cx="0" cy="0"/>
        </a:xfrm>
      </p:grpSpPr>
      <p:pic>
        <p:nvPicPr>
          <p:cNvPr id="179" name="Google Shape;179;p37"/>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80" name="Google Shape;180;p37"/>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7"/>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37"/>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83" name="Google Shape;183;p37"/>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84" name="Google Shape;184;p37"/>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85" name="Google Shape;185;p37"/>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86" name="Shape 186"/>
        <p:cNvGrpSpPr/>
        <p:nvPr/>
      </p:nvGrpSpPr>
      <p:grpSpPr>
        <a:xfrm>
          <a:off x="0" y="0"/>
          <a:ext cx="0" cy="0"/>
          <a:chOff x="0" y="0"/>
          <a:chExt cx="0" cy="0"/>
        </a:xfrm>
      </p:grpSpPr>
      <p:sp>
        <p:nvSpPr>
          <p:cNvPr id="187" name="Google Shape;187;p3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38"/>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89" name="Google Shape;189;p38"/>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90" name="Google Shape;190;p38"/>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1" name="Shape 191"/>
        <p:cNvGrpSpPr/>
        <p:nvPr/>
      </p:nvGrpSpPr>
      <p:grpSpPr>
        <a:xfrm>
          <a:off x="0" y="0"/>
          <a:ext cx="0" cy="0"/>
          <a:chOff x="0" y="0"/>
          <a:chExt cx="0" cy="0"/>
        </a:xfrm>
      </p:grpSpPr>
      <p:sp>
        <p:nvSpPr>
          <p:cNvPr id="192" name="Google Shape;192;p39"/>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93" name="Google Shape;193;p39"/>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94" name="Google Shape;194;p39"/>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95" name="Google Shape;195;p39"/>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96" name="Google Shape;196;p39"/>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97" name="Google Shape;197;p39"/>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9"/>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99" name="Shape 199"/>
        <p:cNvGrpSpPr/>
        <p:nvPr/>
      </p:nvGrpSpPr>
      <p:grpSpPr>
        <a:xfrm>
          <a:off x="0" y="0"/>
          <a:ext cx="0" cy="0"/>
          <a:chOff x="0" y="0"/>
          <a:chExt cx="0" cy="0"/>
        </a:xfrm>
      </p:grpSpPr>
      <p:sp>
        <p:nvSpPr>
          <p:cNvPr id="200" name="Google Shape;200;p40"/>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p40"/>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202" name="Shape 202"/>
        <p:cNvGrpSpPr/>
        <p:nvPr/>
      </p:nvGrpSpPr>
      <p:grpSpPr>
        <a:xfrm>
          <a:off x="0" y="0"/>
          <a:ext cx="0" cy="0"/>
          <a:chOff x="0" y="0"/>
          <a:chExt cx="0" cy="0"/>
        </a:xfrm>
      </p:grpSpPr>
      <p:sp>
        <p:nvSpPr>
          <p:cNvPr id="203" name="Google Shape;203;p41"/>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4" name="Google Shape;204;p41"/>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205" name="Shape 205"/>
        <p:cNvGrpSpPr/>
        <p:nvPr/>
      </p:nvGrpSpPr>
      <p:grpSpPr>
        <a:xfrm>
          <a:off x="0" y="0"/>
          <a:ext cx="0" cy="0"/>
          <a:chOff x="0" y="0"/>
          <a:chExt cx="0" cy="0"/>
        </a:xfrm>
      </p:grpSpPr>
      <p:sp>
        <p:nvSpPr>
          <p:cNvPr id="206" name="Google Shape;206;p42"/>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42"/>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6.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8.xml"/><Relationship Id="rId4" Type="http://schemas.openxmlformats.org/officeDocument/2006/relationships/slideLayout" Target="../slideLayouts/slideLayout19.xml"/><Relationship Id="rId10" Type="http://schemas.openxmlformats.org/officeDocument/2006/relationships/theme" Target="../theme/theme4.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31.xml"/><Relationship Id="rId4" Type="http://schemas.openxmlformats.org/officeDocument/2006/relationships/slideLayout" Target="../slideLayouts/slideLayout32.xml"/><Relationship Id="rId10" Type="http://schemas.openxmlformats.org/officeDocument/2006/relationships/theme" Target="../theme/theme3.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53" name="Google Shape;53;p13"/>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54" name="Google Shape;54;p1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000000"/>
                </a:solidFill>
                <a:latin typeface="Poppins ExtraLight"/>
                <a:ea typeface="Poppins ExtraLight"/>
                <a:cs typeface="Poppins ExtraLight"/>
                <a:sym typeface="Poppins ExtraLight"/>
              </a:rPr>
              <a:t>© 2021 Circular IQ</a:t>
            </a:r>
            <a:endParaRPr b="0" i="0" sz="1400" u="none" cap="none" strike="noStrike">
              <a:solidFill>
                <a:srgbClr val="000000"/>
              </a:solidFill>
              <a:latin typeface="Poppins ExtraLight"/>
              <a:ea typeface="Poppins ExtraLight"/>
              <a:cs typeface="Poppins ExtraLight"/>
              <a:sym typeface="Poppins ExtraLight"/>
            </a:endParaRPr>
          </a:p>
        </p:txBody>
      </p:sp>
      <p:pic>
        <p:nvPicPr>
          <p:cNvPr id="56" name="Google Shape;56;p13"/>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20"/>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20"/>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91" name="Google Shape;91;p20"/>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92" name="Google Shape;92;p2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20"/>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94" name="Google Shape;94;p20"/>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3</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8"/>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8"/>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132" name="Google Shape;132;p28"/>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133" name="Google Shape;133;p2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8"/>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135" name="Google Shape;135;p28"/>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3</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35"/>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35"/>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170" name="Google Shape;170;p35"/>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171" name="Google Shape;171;p35"/>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72" name="Google Shape;172;p35"/>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173" name="Google Shape;173;p35"/>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3</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8" r:id="rId3"/>
    <p:sldLayoutId id="2147483679" r:id="rId4"/>
    <p:sldLayoutId id="2147483680" r:id="rId5"/>
    <p:sldLayoutId id="2147483681" r:id="rId6"/>
    <p:sldLayoutId id="2147483682" r:id="rId7"/>
    <p:sldLayoutId id="2147483683" r:id="rId8"/>
    <p:sldLayoutId id="214748368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49.png"/><Relationship Id="rId9" Type="http://schemas.openxmlformats.org/officeDocument/2006/relationships/image" Target="../media/image51.png"/><Relationship Id="rId5" Type="http://schemas.openxmlformats.org/officeDocument/2006/relationships/image" Target="../media/image47.png"/><Relationship Id="rId6" Type="http://schemas.openxmlformats.org/officeDocument/2006/relationships/image" Target="../media/image55.png"/><Relationship Id="rId7" Type="http://schemas.openxmlformats.org/officeDocument/2006/relationships/image" Target="../media/image54.png"/><Relationship Id="rId8"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79.png"/><Relationship Id="rId4" Type="http://schemas.openxmlformats.org/officeDocument/2006/relationships/hyperlink" Target="https://ctitool.com/wp-content/uploads/2023/03/CTI_Kick-starter-Package-New.pdf"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58.png"/><Relationship Id="rId13" Type="http://schemas.openxmlformats.org/officeDocument/2006/relationships/image" Target="../media/image70.png"/><Relationship Id="rId12" Type="http://schemas.openxmlformats.org/officeDocument/2006/relationships/image" Target="../media/image66.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64.png"/><Relationship Id="rId9" Type="http://schemas.openxmlformats.org/officeDocument/2006/relationships/image" Target="../media/image68.png"/><Relationship Id="rId15" Type="http://schemas.openxmlformats.org/officeDocument/2006/relationships/image" Target="../media/image77.png"/><Relationship Id="rId14" Type="http://schemas.openxmlformats.org/officeDocument/2006/relationships/image" Target="../media/image73.png"/><Relationship Id="rId17" Type="http://schemas.openxmlformats.org/officeDocument/2006/relationships/image" Target="../media/image74.png"/><Relationship Id="rId16" Type="http://schemas.openxmlformats.org/officeDocument/2006/relationships/image" Target="../media/image62.png"/><Relationship Id="rId5" Type="http://schemas.openxmlformats.org/officeDocument/2006/relationships/image" Target="../media/image80.png"/><Relationship Id="rId6" Type="http://schemas.openxmlformats.org/officeDocument/2006/relationships/image" Target="../media/image61.png"/><Relationship Id="rId7" Type="http://schemas.openxmlformats.org/officeDocument/2006/relationships/image" Target="../media/image78.png"/><Relationship Id="rId8"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mailto:roy@circular-iq.com"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72.png"/><Relationship Id="rId13" Type="http://schemas.openxmlformats.org/officeDocument/2006/relationships/image" Target="../media/image48.png"/><Relationship Id="rId12" Type="http://schemas.openxmlformats.org/officeDocument/2006/relationships/image" Target="../media/image59.png"/><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40.png"/><Relationship Id="rId14" Type="http://schemas.openxmlformats.org/officeDocument/2006/relationships/image" Target="../media/image35.png"/><Relationship Id="rId5" Type="http://schemas.openxmlformats.org/officeDocument/2006/relationships/image" Target="../media/image56.png"/><Relationship Id="rId6" Type="http://schemas.openxmlformats.org/officeDocument/2006/relationships/image" Target="../media/image38.png"/><Relationship Id="rId7" Type="http://schemas.openxmlformats.org/officeDocument/2006/relationships/image" Target="../media/image76.png"/><Relationship Id="rId8"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hyperlink" Target="https://ctitool.com/pric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hyperlink" Target="https://www.wbcsd.org/contentwbc/download/16815/238391/1" TargetMode="External"/><Relationship Id="rId5" Type="http://schemas.openxmlformats.org/officeDocument/2006/relationships/image" Target="../media/image38.png"/><Relationship Id="rId6" Type="http://schemas.openxmlformats.org/officeDocument/2006/relationships/image" Target="../media/image75.png"/><Relationship Id="rId7" Type="http://schemas.openxmlformats.org/officeDocument/2006/relationships/image" Target="../media/image50.png"/><Relationship Id="rId8"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45.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65.png"/><Relationship Id="rId5"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3"/>
          <p:cNvPicPr preferRelativeResize="0"/>
          <p:nvPr/>
        </p:nvPicPr>
        <p:blipFill rotWithShape="1">
          <a:blip r:embed="rId3">
            <a:alphaModFix/>
          </a:blip>
          <a:srcRect b="0" l="0" r="0" t="0"/>
          <a:stretch/>
        </p:blipFill>
        <p:spPr>
          <a:xfrm>
            <a:off x="3742888" y="1136875"/>
            <a:ext cx="1658225" cy="1857750"/>
          </a:xfrm>
          <a:prstGeom prst="rect">
            <a:avLst/>
          </a:prstGeom>
          <a:noFill/>
          <a:ln>
            <a:noFill/>
          </a:ln>
        </p:spPr>
      </p:pic>
      <p:sp>
        <p:nvSpPr>
          <p:cNvPr id="213" name="Google Shape;213;p43"/>
          <p:cNvSpPr txBox="1"/>
          <p:nvPr/>
        </p:nvSpPr>
        <p:spPr>
          <a:xfrm>
            <a:off x="3139650" y="2766975"/>
            <a:ext cx="2864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Enabling business to </a:t>
            </a:r>
            <a:br>
              <a:rPr b="0" i="0" lang="en" sz="1800" u="none" cap="none" strike="noStrike">
                <a:solidFill>
                  <a:srgbClr val="FE376B"/>
                </a:solidFill>
                <a:latin typeface="Poppins"/>
                <a:ea typeface="Poppins"/>
                <a:cs typeface="Poppins"/>
                <a:sym typeface="Poppins"/>
              </a:rPr>
            </a:br>
            <a:r>
              <a:rPr b="0" i="0" lang="en" sz="1800" u="none" cap="none" strike="noStrike">
                <a:solidFill>
                  <a:srgbClr val="FE376B"/>
                </a:solidFill>
                <a:latin typeface="Poppins"/>
                <a:ea typeface="Poppins"/>
                <a:cs typeface="Poppins"/>
                <a:sym typeface="Poppins"/>
              </a:rPr>
              <a:t>overdeliver </a:t>
            </a:r>
            <a:endParaRPr b="0" i="0" sz="1800" u="none" cap="none" strike="noStrike">
              <a:solidFill>
                <a:srgbClr val="FE376B"/>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on their sustainability promises</a:t>
            </a:r>
            <a:endParaRPr sz="1800">
              <a:solidFill>
                <a:srgbClr val="FE376B"/>
              </a:solidFill>
              <a:latin typeface="Poppins"/>
              <a:ea typeface="Poppins"/>
              <a:cs typeface="Poppins"/>
              <a:sym typeface="Poppins"/>
            </a:endParaRPr>
          </a:p>
        </p:txBody>
      </p:sp>
      <p:sp>
        <p:nvSpPr>
          <p:cNvPr id="214" name="Google Shape;214;p43"/>
          <p:cNvSpPr txBox="1"/>
          <p:nvPr/>
        </p:nvSpPr>
        <p:spPr>
          <a:xfrm>
            <a:off x="1020450" y="4255650"/>
            <a:ext cx="7103100" cy="67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b="1" lang="en" sz="2100">
                <a:solidFill>
                  <a:schemeClr val="lt1"/>
                </a:solidFill>
                <a:latin typeface="Poppins"/>
                <a:ea typeface="Poppins"/>
                <a:cs typeface="Poppins"/>
                <a:sym typeface="Poppins"/>
              </a:rPr>
              <a:t>CHECK OUT THE SPEAKER NOTES FOR EXTRA INFO</a:t>
            </a:r>
            <a:endParaRPr b="1" sz="17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cxnSp>
        <p:nvCxnSpPr>
          <p:cNvPr id="334" name="Google Shape;334;p52"/>
          <p:cNvCxnSpPr/>
          <p:nvPr/>
        </p:nvCxnSpPr>
        <p:spPr>
          <a:xfrm flipH="1">
            <a:off x="815275" y="2406225"/>
            <a:ext cx="4200" cy="289500"/>
          </a:xfrm>
          <a:prstGeom prst="straightConnector1">
            <a:avLst/>
          </a:prstGeom>
          <a:noFill/>
          <a:ln cap="rnd" cmpd="sng" w="19050">
            <a:solidFill>
              <a:schemeClr val="accent2"/>
            </a:solidFill>
            <a:prstDash val="dot"/>
            <a:round/>
            <a:headEnd len="med" w="med" type="none"/>
            <a:tailEnd len="med" w="med" type="none"/>
          </a:ln>
        </p:spPr>
      </p:cxnSp>
      <p:cxnSp>
        <p:nvCxnSpPr>
          <p:cNvPr id="335" name="Google Shape;335;p52"/>
          <p:cNvCxnSpPr/>
          <p:nvPr/>
        </p:nvCxnSpPr>
        <p:spPr>
          <a:xfrm>
            <a:off x="817075" y="2634150"/>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336" name="Google Shape;336;p52"/>
          <p:cNvCxnSpPr/>
          <p:nvPr/>
        </p:nvCxnSpPr>
        <p:spPr>
          <a:xfrm>
            <a:off x="890825" y="3902375"/>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337" name="Google Shape;337;p52"/>
          <p:cNvCxnSpPr/>
          <p:nvPr/>
        </p:nvCxnSpPr>
        <p:spPr>
          <a:xfrm flipH="1" rot="10800000">
            <a:off x="6168938" y="3888625"/>
            <a:ext cx="795000" cy="3300"/>
          </a:xfrm>
          <a:prstGeom prst="straightConnector1">
            <a:avLst/>
          </a:prstGeom>
          <a:noFill/>
          <a:ln cap="rnd" cmpd="sng" w="19050">
            <a:solidFill>
              <a:schemeClr val="accent2"/>
            </a:solidFill>
            <a:prstDash val="dot"/>
            <a:round/>
            <a:headEnd len="med" w="med" type="none"/>
            <a:tailEnd len="med" w="med" type="none"/>
          </a:ln>
        </p:spPr>
      </p:cxnSp>
      <p:cxnSp>
        <p:nvCxnSpPr>
          <p:cNvPr id="338" name="Google Shape;338;p52"/>
          <p:cNvCxnSpPr/>
          <p:nvPr/>
        </p:nvCxnSpPr>
        <p:spPr>
          <a:xfrm flipH="1" rot="10800000">
            <a:off x="3165863" y="1531400"/>
            <a:ext cx="230700" cy="1200"/>
          </a:xfrm>
          <a:prstGeom prst="straightConnector1">
            <a:avLst/>
          </a:prstGeom>
          <a:noFill/>
          <a:ln cap="rnd" cmpd="sng" w="19050">
            <a:solidFill>
              <a:schemeClr val="accent2"/>
            </a:solidFill>
            <a:prstDash val="dot"/>
            <a:round/>
            <a:headEnd len="med" w="med" type="none"/>
            <a:tailEnd len="med" w="med" type="none"/>
          </a:ln>
        </p:spPr>
      </p:cxnSp>
      <p:pic>
        <p:nvPicPr>
          <p:cNvPr id="339" name="Google Shape;339;p52"/>
          <p:cNvPicPr preferRelativeResize="0"/>
          <p:nvPr/>
        </p:nvPicPr>
        <p:blipFill>
          <a:blip r:embed="rId3">
            <a:alphaModFix/>
          </a:blip>
          <a:stretch>
            <a:fillRect/>
          </a:stretch>
        </p:blipFill>
        <p:spPr>
          <a:xfrm>
            <a:off x="2654426" y="2276563"/>
            <a:ext cx="3903701" cy="2239076"/>
          </a:xfrm>
          <a:prstGeom prst="rect">
            <a:avLst/>
          </a:prstGeom>
          <a:noFill/>
          <a:ln>
            <a:noFill/>
          </a:ln>
          <a:effectLst>
            <a:outerShdw blurRad="100013" rotWithShape="0" algn="bl" dir="4200000" dist="47625">
              <a:schemeClr val="accent6">
                <a:alpha val="67000"/>
              </a:schemeClr>
            </a:outerShdw>
          </a:effectLst>
        </p:spPr>
      </p:pic>
      <p:sp>
        <p:nvSpPr>
          <p:cNvPr id="340" name="Google Shape;340;p52"/>
          <p:cNvSpPr txBox="1"/>
          <p:nvPr>
            <p:ph type="ctrTitle"/>
          </p:nvPr>
        </p:nvSpPr>
        <p:spPr>
          <a:xfrm>
            <a:off x="557775" y="475500"/>
            <a:ext cx="2331600" cy="792600"/>
          </a:xfrm>
          <a:prstGeom prst="rect">
            <a:avLst/>
          </a:prstGeom>
        </p:spPr>
        <p:txBody>
          <a:bodyPr anchorCtr="0" anchor="ctr" bIns="0" lIns="0" spcFirstLastPara="1" rIns="0" wrap="square" tIns="0">
            <a:noAutofit/>
          </a:bodyPr>
          <a:lstStyle/>
          <a:p>
            <a:pPr indent="0" lvl="0" marL="0" rtl="0" algn="l">
              <a:lnSpc>
                <a:spcPct val="95348"/>
              </a:lnSpc>
              <a:spcBef>
                <a:spcPts val="0"/>
              </a:spcBef>
              <a:spcAft>
                <a:spcPts val="0"/>
              </a:spcAft>
              <a:buNone/>
            </a:pPr>
            <a:r>
              <a:rPr b="1" lang="en" sz="3000">
                <a:solidFill>
                  <a:schemeClr val="dk2"/>
                </a:solidFill>
                <a:latin typeface="Poppins"/>
                <a:ea typeface="Poppins"/>
                <a:cs typeface="Poppins"/>
                <a:sym typeface="Poppins"/>
              </a:rPr>
              <a:t>Our Magic</a:t>
            </a:r>
            <a:endParaRPr b="1" sz="3000">
              <a:solidFill>
                <a:schemeClr val="dk2"/>
              </a:solidFill>
              <a:latin typeface="Poppins"/>
              <a:ea typeface="Poppins"/>
              <a:cs typeface="Poppins"/>
              <a:sym typeface="Poppins"/>
            </a:endParaRPr>
          </a:p>
          <a:p>
            <a:pPr indent="0" lvl="0" marL="0" rtl="0" algn="ctr">
              <a:spcBef>
                <a:spcPts val="0"/>
              </a:spcBef>
              <a:spcAft>
                <a:spcPts val="0"/>
              </a:spcAft>
              <a:buNone/>
            </a:pPr>
            <a:r>
              <a:t/>
            </a:r>
            <a:endParaRPr/>
          </a:p>
        </p:txBody>
      </p:sp>
      <p:cxnSp>
        <p:nvCxnSpPr>
          <p:cNvPr id="341" name="Google Shape;341;p52"/>
          <p:cNvCxnSpPr/>
          <p:nvPr/>
        </p:nvCxnSpPr>
        <p:spPr>
          <a:xfrm flipH="1" rot="10800000">
            <a:off x="557775" y="791500"/>
            <a:ext cx="1391700" cy="1500"/>
          </a:xfrm>
          <a:prstGeom prst="straightConnector1">
            <a:avLst/>
          </a:prstGeom>
          <a:noFill/>
          <a:ln cap="flat" cmpd="sng" w="38100">
            <a:solidFill>
              <a:schemeClr val="accent2"/>
            </a:solidFill>
            <a:prstDash val="solid"/>
            <a:round/>
            <a:headEnd len="med" w="med" type="none"/>
            <a:tailEnd len="med" w="med" type="none"/>
          </a:ln>
        </p:spPr>
      </p:cxnSp>
      <p:sp>
        <p:nvSpPr>
          <p:cNvPr id="342" name="Google Shape;342;p52"/>
          <p:cNvSpPr txBox="1"/>
          <p:nvPr>
            <p:ph idx="1" type="subTitle"/>
          </p:nvPr>
        </p:nvSpPr>
        <p:spPr>
          <a:xfrm>
            <a:off x="1259375" y="1917025"/>
            <a:ext cx="16308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Up &amp; running in minutes, </a:t>
            </a:r>
            <a:endParaRPr sz="1000">
              <a:solidFill>
                <a:schemeClr val="dk2"/>
              </a:solidFill>
              <a:latin typeface="Poppins Medium"/>
              <a:ea typeface="Poppins Medium"/>
              <a:cs typeface="Poppins Medium"/>
              <a:sym typeface="Poppins Medium"/>
            </a:endParaRPr>
          </a:p>
        </p:txBody>
      </p:sp>
      <p:sp>
        <p:nvSpPr>
          <p:cNvPr id="343" name="Google Shape;343;p52"/>
          <p:cNvSpPr txBox="1"/>
          <p:nvPr>
            <p:ph idx="1" type="subTitle"/>
          </p:nvPr>
        </p:nvSpPr>
        <p:spPr>
          <a:xfrm>
            <a:off x="7391850" y="1889325"/>
            <a:ext cx="16308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Actionable insights &amp; informed decisions</a:t>
            </a:r>
            <a:endParaRPr sz="1000">
              <a:solidFill>
                <a:schemeClr val="dk2"/>
              </a:solidFill>
              <a:latin typeface="Poppins Medium"/>
              <a:ea typeface="Poppins Medium"/>
              <a:cs typeface="Poppins Medium"/>
              <a:sym typeface="Poppins Medium"/>
            </a:endParaRPr>
          </a:p>
        </p:txBody>
      </p:sp>
      <p:sp>
        <p:nvSpPr>
          <p:cNvPr id="344" name="Google Shape;344;p52"/>
          <p:cNvSpPr txBox="1"/>
          <p:nvPr>
            <p:ph idx="1" type="subTitle"/>
          </p:nvPr>
        </p:nvSpPr>
        <p:spPr>
          <a:xfrm>
            <a:off x="7391850" y="3164963"/>
            <a:ext cx="1630800" cy="4623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Enhance Efficiency &amp;</a:t>
            </a:r>
            <a:endParaRPr sz="1000">
              <a:solidFill>
                <a:schemeClr val="dk2"/>
              </a:solidFill>
              <a:highlight>
                <a:schemeClr val="accent5"/>
              </a:highlight>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Data quality</a:t>
            </a:r>
            <a:endParaRPr sz="1000">
              <a:solidFill>
                <a:schemeClr val="dk2"/>
              </a:solidFill>
              <a:highlight>
                <a:schemeClr val="accent5"/>
              </a:highlight>
              <a:latin typeface="Poppins Medium"/>
              <a:ea typeface="Poppins Medium"/>
              <a:cs typeface="Poppins Medium"/>
              <a:sym typeface="Poppins Medium"/>
            </a:endParaRPr>
          </a:p>
        </p:txBody>
      </p:sp>
      <p:grpSp>
        <p:nvGrpSpPr>
          <p:cNvPr id="345" name="Google Shape;345;p52"/>
          <p:cNvGrpSpPr/>
          <p:nvPr/>
        </p:nvGrpSpPr>
        <p:grpSpPr>
          <a:xfrm>
            <a:off x="497263" y="1718263"/>
            <a:ext cx="640200" cy="640200"/>
            <a:chOff x="490263" y="1299813"/>
            <a:chExt cx="640200" cy="640200"/>
          </a:xfrm>
        </p:grpSpPr>
        <p:sp>
          <p:nvSpPr>
            <p:cNvPr id="346" name="Google Shape;346;p52"/>
            <p:cNvSpPr/>
            <p:nvPr/>
          </p:nvSpPr>
          <p:spPr>
            <a:xfrm>
              <a:off x="490263" y="129981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52"/>
            <p:cNvPicPr preferRelativeResize="0"/>
            <p:nvPr/>
          </p:nvPicPr>
          <p:blipFill>
            <a:blip r:embed="rId4">
              <a:alphaModFix/>
            </a:blip>
            <a:stretch>
              <a:fillRect/>
            </a:stretch>
          </p:blipFill>
          <p:spPr>
            <a:xfrm>
              <a:off x="558916" y="1368463"/>
              <a:ext cx="502920" cy="502920"/>
            </a:xfrm>
            <a:prstGeom prst="rect">
              <a:avLst/>
            </a:prstGeom>
            <a:noFill/>
            <a:ln>
              <a:noFill/>
            </a:ln>
          </p:spPr>
        </p:pic>
      </p:grpSp>
      <p:grpSp>
        <p:nvGrpSpPr>
          <p:cNvPr id="348" name="Google Shape;348;p52"/>
          <p:cNvGrpSpPr/>
          <p:nvPr/>
        </p:nvGrpSpPr>
        <p:grpSpPr>
          <a:xfrm>
            <a:off x="6608625" y="1766025"/>
            <a:ext cx="640200" cy="640200"/>
            <a:chOff x="6535025" y="1299800"/>
            <a:chExt cx="640200" cy="640200"/>
          </a:xfrm>
        </p:grpSpPr>
        <p:sp>
          <p:nvSpPr>
            <p:cNvPr id="349" name="Google Shape;349;p52"/>
            <p:cNvSpPr/>
            <p:nvPr/>
          </p:nvSpPr>
          <p:spPr>
            <a:xfrm>
              <a:off x="6535025" y="1299800"/>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52"/>
            <p:cNvPicPr preferRelativeResize="0"/>
            <p:nvPr/>
          </p:nvPicPr>
          <p:blipFill>
            <a:blip r:embed="rId5">
              <a:alphaModFix/>
            </a:blip>
            <a:stretch>
              <a:fillRect/>
            </a:stretch>
          </p:blipFill>
          <p:spPr>
            <a:xfrm>
              <a:off x="6603663" y="1348062"/>
              <a:ext cx="502920" cy="502920"/>
            </a:xfrm>
            <a:prstGeom prst="rect">
              <a:avLst/>
            </a:prstGeom>
            <a:noFill/>
            <a:ln>
              <a:noFill/>
            </a:ln>
          </p:spPr>
        </p:pic>
      </p:grpSp>
      <p:grpSp>
        <p:nvGrpSpPr>
          <p:cNvPr id="351" name="Google Shape;351;p52"/>
          <p:cNvGrpSpPr/>
          <p:nvPr/>
        </p:nvGrpSpPr>
        <p:grpSpPr>
          <a:xfrm>
            <a:off x="6608613" y="3075988"/>
            <a:ext cx="640200" cy="640200"/>
            <a:chOff x="6490175" y="2742025"/>
            <a:chExt cx="640200" cy="640200"/>
          </a:xfrm>
        </p:grpSpPr>
        <p:sp>
          <p:nvSpPr>
            <p:cNvPr id="352" name="Google Shape;352;p52"/>
            <p:cNvSpPr/>
            <p:nvPr/>
          </p:nvSpPr>
          <p:spPr>
            <a:xfrm>
              <a:off x="6490175" y="2742025"/>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52"/>
            <p:cNvPicPr preferRelativeResize="0"/>
            <p:nvPr/>
          </p:nvPicPr>
          <p:blipFill>
            <a:blip r:embed="rId6">
              <a:alphaModFix/>
            </a:blip>
            <a:stretch>
              <a:fillRect/>
            </a:stretch>
          </p:blipFill>
          <p:spPr>
            <a:xfrm>
              <a:off x="6558825" y="2810675"/>
              <a:ext cx="502920" cy="502920"/>
            </a:xfrm>
            <a:prstGeom prst="rect">
              <a:avLst/>
            </a:prstGeom>
            <a:noFill/>
            <a:ln>
              <a:noFill/>
            </a:ln>
          </p:spPr>
        </p:pic>
      </p:grpSp>
      <p:pic>
        <p:nvPicPr>
          <p:cNvPr id="354" name="Google Shape;354;p52"/>
          <p:cNvPicPr preferRelativeResize="0"/>
          <p:nvPr/>
        </p:nvPicPr>
        <p:blipFill>
          <a:blip r:embed="rId7">
            <a:alphaModFix/>
          </a:blip>
          <a:stretch>
            <a:fillRect/>
          </a:stretch>
        </p:blipFill>
        <p:spPr>
          <a:xfrm rot="4256452">
            <a:off x="7800975" y="-1249263"/>
            <a:ext cx="2620826" cy="2620826"/>
          </a:xfrm>
          <a:prstGeom prst="rect">
            <a:avLst/>
          </a:prstGeom>
          <a:noFill/>
          <a:ln>
            <a:noFill/>
          </a:ln>
        </p:spPr>
      </p:pic>
      <p:sp>
        <p:nvSpPr>
          <p:cNvPr id="355" name="Google Shape;355;p52"/>
          <p:cNvSpPr txBox="1"/>
          <p:nvPr>
            <p:ph idx="1" type="subTitle"/>
          </p:nvPr>
        </p:nvSpPr>
        <p:spPr>
          <a:xfrm>
            <a:off x="1229075" y="3224725"/>
            <a:ext cx="15369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integrates seamlessly </a:t>
            </a:r>
            <a:endParaRPr sz="700">
              <a:solidFill>
                <a:schemeClr val="dk2"/>
              </a:solidFill>
              <a:latin typeface="Poppins Medium"/>
              <a:ea typeface="Poppins Medium"/>
              <a:cs typeface="Poppins Medium"/>
              <a:sym typeface="Poppins Medium"/>
            </a:endParaRPr>
          </a:p>
        </p:txBody>
      </p:sp>
      <p:grpSp>
        <p:nvGrpSpPr>
          <p:cNvPr id="356" name="Google Shape;356;p52"/>
          <p:cNvGrpSpPr/>
          <p:nvPr/>
        </p:nvGrpSpPr>
        <p:grpSpPr>
          <a:xfrm>
            <a:off x="3287688" y="1187588"/>
            <a:ext cx="640200" cy="640200"/>
            <a:chOff x="3054713" y="889663"/>
            <a:chExt cx="640200" cy="640200"/>
          </a:xfrm>
        </p:grpSpPr>
        <p:sp>
          <p:nvSpPr>
            <p:cNvPr id="357" name="Google Shape;357;p52"/>
            <p:cNvSpPr/>
            <p:nvPr/>
          </p:nvSpPr>
          <p:spPr>
            <a:xfrm>
              <a:off x="3054713" y="88966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8" name="Google Shape;358;p52"/>
            <p:cNvPicPr preferRelativeResize="0"/>
            <p:nvPr/>
          </p:nvPicPr>
          <p:blipFill>
            <a:blip r:embed="rId8">
              <a:alphaModFix/>
            </a:blip>
            <a:stretch>
              <a:fillRect/>
            </a:stretch>
          </p:blipFill>
          <p:spPr>
            <a:xfrm>
              <a:off x="3123350" y="958305"/>
              <a:ext cx="502920" cy="502920"/>
            </a:xfrm>
            <a:prstGeom prst="rect">
              <a:avLst/>
            </a:prstGeom>
            <a:noFill/>
            <a:ln>
              <a:noFill/>
            </a:ln>
          </p:spPr>
        </p:pic>
      </p:grpSp>
      <p:sp>
        <p:nvSpPr>
          <p:cNvPr id="359" name="Google Shape;359;p52"/>
          <p:cNvSpPr txBox="1"/>
          <p:nvPr>
            <p:ph idx="1" type="subTitle"/>
          </p:nvPr>
        </p:nvSpPr>
        <p:spPr>
          <a:xfrm>
            <a:off x="4049425" y="1310900"/>
            <a:ext cx="16809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return on investment </a:t>
            </a:r>
            <a:endParaRPr sz="1000">
              <a:solidFill>
                <a:schemeClr val="dk2"/>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(&lt; 4 months)</a:t>
            </a:r>
            <a:endParaRPr sz="1000">
              <a:solidFill>
                <a:schemeClr val="dk2"/>
              </a:solidFill>
              <a:latin typeface="Poppins Medium"/>
              <a:ea typeface="Poppins Medium"/>
              <a:cs typeface="Poppins Medium"/>
              <a:sym typeface="Poppins Medium"/>
            </a:endParaRPr>
          </a:p>
        </p:txBody>
      </p:sp>
      <p:cxnSp>
        <p:nvCxnSpPr>
          <p:cNvPr id="360" name="Google Shape;360;p52"/>
          <p:cNvCxnSpPr/>
          <p:nvPr/>
        </p:nvCxnSpPr>
        <p:spPr>
          <a:xfrm flipH="1" rot="10800000">
            <a:off x="2224575" y="791500"/>
            <a:ext cx="348600" cy="1500"/>
          </a:xfrm>
          <a:prstGeom prst="straightConnector1">
            <a:avLst/>
          </a:prstGeom>
          <a:noFill/>
          <a:ln cap="flat" cmpd="sng" w="38100">
            <a:solidFill>
              <a:schemeClr val="accent2"/>
            </a:solidFill>
            <a:prstDash val="solid"/>
            <a:round/>
            <a:headEnd len="med" w="med" type="none"/>
            <a:tailEnd len="med" w="med" type="none"/>
          </a:ln>
        </p:spPr>
      </p:cxnSp>
      <p:cxnSp>
        <p:nvCxnSpPr>
          <p:cNvPr id="361" name="Google Shape;361;p52"/>
          <p:cNvCxnSpPr/>
          <p:nvPr/>
        </p:nvCxnSpPr>
        <p:spPr>
          <a:xfrm flipH="1">
            <a:off x="889025" y="3674450"/>
            <a:ext cx="4200" cy="289500"/>
          </a:xfrm>
          <a:prstGeom prst="straightConnector1">
            <a:avLst/>
          </a:prstGeom>
          <a:noFill/>
          <a:ln cap="rnd" cmpd="sng" w="19050">
            <a:solidFill>
              <a:schemeClr val="accent2"/>
            </a:solidFill>
            <a:prstDash val="dot"/>
            <a:round/>
            <a:headEnd len="med" w="med" type="none"/>
            <a:tailEnd len="med" w="med" type="none"/>
          </a:ln>
        </p:spPr>
      </p:cxnSp>
      <p:grpSp>
        <p:nvGrpSpPr>
          <p:cNvPr id="362" name="Google Shape;362;p52"/>
          <p:cNvGrpSpPr/>
          <p:nvPr/>
        </p:nvGrpSpPr>
        <p:grpSpPr>
          <a:xfrm>
            <a:off x="557763" y="2978938"/>
            <a:ext cx="640200" cy="640200"/>
            <a:chOff x="557763" y="2251638"/>
            <a:chExt cx="640200" cy="640200"/>
          </a:xfrm>
        </p:grpSpPr>
        <p:sp>
          <p:nvSpPr>
            <p:cNvPr id="363" name="Google Shape;363;p52"/>
            <p:cNvSpPr/>
            <p:nvPr/>
          </p:nvSpPr>
          <p:spPr>
            <a:xfrm>
              <a:off x="557763" y="2251638"/>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4" name="Google Shape;364;p52"/>
            <p:cNvPicPr preferRelativeResize="0"/>
            <p:nvPr/>
          </p:nvPicPr>
          <p:blipFill>
            <a:blip r:embed="rId9">
              <a:alphaModFix/>
            </a:blip>
            <a:stretch>
              <a:fillRect/>
            </a:stretch>
          </p:blipFill>
          <p:spPr>
            <a:xfrm>
              <a:off x="625277" y="2319150"/>
              <a:ext cx="505199" cy="505199"/>
            </a:xfrm>
            <a:prstGeom prst="rect">
              <a:avLst/>
            </a:prstGeom>
            <a:noFill/>
            <a:ln>
              <a:noFill/>
            </a:ln>
          </p:spPr>
        </p:pic>
      </p:grpSp>
      <p:cxnSp>
        <p:nvCxnSpPr>
          <p:cNvPr id="365" name="Google Shape;365;p52"/>
          <p:cNvCxnSpPr/>
          <p:nvPr/>
        </p:nvCxnSpPr>
        <p:spPr>
          <a:xfrm>
            <a:off x="3165875" y="1531400"/>
            <a:ext cx="300" cy="724500"/>
          </a:xfrm>
          <a:prstGeom prst="straightConnector1">
            <a:avLst/>
          </a:prstGeom>
          <a:noFill/>
          <a:ln cap="rnd" cmpd="sng" w="19050">
            <a:solidFill>
              <a:schemeClr val="accent2"/>
            </a:solidFill>
            <a:prstDash val="dot"/>
            <a:round/>
            <a:headEnd len="med" w="med" type="none"/>
            <a:tailEnd len="med" w="med" type="none"/>
          </a:ln>
        </p:spPr>
      </p:cxnSp>
      <p:cxnSp>
        <p:nvCxnSpPr>
          <p:cNvPr id="366" name="Google Shape;366;p52"/>
          <p:cNvCxnSpPr/>
          <p:nvPr/>
        </p:nvCxnSpPr>
        <p:spPr>
          <a:xfrm>
            <a:off x="5968550" y="2113875"/>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67" name="Google Shape;367;p52"/>
          <p:cNvCxnSpPr/>
          <p:nvPr/>
        </p:nvCxnSpPr>
        <p:spPr>
          <a:xfrm>
            <a:off x="6928575" y="3737900"/>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68" name="Google Shape;368;p52"/>
          <p:cNvCxnSpPr/>
          <p:nvPr/>
        </p:nvCxnSpPr>
        <p:spPr>
          <a:xfrm flipH="1" rot="10800000">
            <a:off x="5968538" y="2108763"/>
            <a:ext cx="671700" cy="6300"/>
          </a:xfrm>
          <a:prstGeom prst="straightConnector1">
            <a:avLst/>
          </a:prstGeom>
          <a:noFill/>
          <a:ln cap="rnd" cmpd="sng" w="19050">
            <a:solidFill>
              <a:schemeClr val="accent2"/>
            </a:solidFill>
            <a:prstDash val="dot"/>
            <a:round/>
            <a:headEnd len="med" w="med" type="none"/>
            <a:tailEnd len="med" w="med" type="none"/>
          </a:ln>
        </p:spPr>
      </p:cxnSp>
      <p:sp>
        <p:nvSpPr>
          <p:cNvPr id="369" name="Google Shape;369;p52"/>
          <p:cNvSpPr txBox="1"/>
          <p:nvPr/>
        </p:nvSpPr>
        <p:spPr>
          <a:xfrm>
            <a:off x="497275" y="759100"/>
            <a:ext cx="427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Best in class SaaS solution &amp; first mover in emerging market</a:t>
            </a:r>
            <a:endParaRPr/>
          </a:p>
        </p:txBody>
      </p:sp>
      <p:sp>
        <p:nvSpPr>
          <p:cNvPr id="370" name="Google Shape;370;p52"/>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3"/>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53"/>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Kickstarter</a:t>
            </a:r>
            <a:r>
              <a:rPr b="1" lang="en" sz="3000">
                <a:solidFill>
                  <a:schemeClr val="dk2"/>
                </a:solidFill>
                <a:latin typeface="Poppins"/>
                <a:ea typeface="Poppins"/>
                <a:cs typeface="Poppins"/>
                <a:sym typeface="Poppins"/>
              </a:rPr>
              <a:t> </a:t>
            </a:r>
            <a:r>
              <a:rPr b="1" lang="en" sz="3000">
                <a:solidFill>
                  <a:schemeClr val="dk2"/>
                </a:solidFill>
                <a:latin typeface="Poppins"/>
                <a:ea typeface="Poppins"/>
                <a:cs typeface="Poppins"/>
                <a:sym typeface="Poppins"/>
              </a:rPr>
              <a:t>timeline</a:t>
            </a:r>
            <a:endParaRPr b="1" sz="3000">
              <a:solidFill>
                <a:schemeClr val="dk2"/>
              </a:solidFill>
              <a:latin typeface="Poppins"/>
              <a:ea typeface="Poppins"/>
              <a:cs typeface="Poppins"/>
              <a:sym typeface="Poppins"/>
            </a:endParaRPr>
          </a:p>
        </p:txBody>
      </p:sp>
      <p:cxnSp>
        <p:nvCxnSpPr>
          <p:cNvPr id="377" name="Google Shape;377;p53"/>
          <p:cNvCxnSpPr>
            <a:endCxn id="376" idx="2"/>
          </p:cNvCxnSpPr>
          <p:nvPr/>
        </p:nvCxnSpPr>
        <p:spPr>
          <a:xfrm flipH="1" rot="10800000">
            <a:off x="234625" y="792700"/>
            <a:ext cx="3801600" cy="3300"/>
          </a:xfrm>
          <a:prstGeom prst="straightConnector1">
            <a:avLst/>
          </a:prstGeom>
          <a:noFill/>
          <a:ln cap="flat" cmpd="sng" w="38100">
            <a:solidFill>
              <a:schemeClr val="accent2"/>
            </a:solidFill>
            <a:prstDash val="solid"/>
            <a:round/>
            <a:headEnd len="sm" w="sm" type="none"/>
            <a:tailEnd len="sm" w="sm" type="none"/>
          </a:ln>
        </p:spPr>
      </p:cxnSp>
      <p:cxnSp>
        <p:nvCxnSpPr>
          <p:cNvPr id="378" name="Google Shape;378;p53"/>
          <p:cNvCxnSpPr/>
          <p:nvPr/>
        </p:nvCxnSpPr>
        <p:spPr>
          <a:xfrm>
            <a:off x="372038" y="2915451"/>
            <a:ext cx="8532600" cy="0"/>
          </a:xfrm>
          <a:prstGeom prst="straightConnector1">
            <a:avLst/>
          </a:prstGeom>
          <a:noFill/>
          <a:ln cap="flat" cmpd="sng" w="19050">
            <a:solidFill>
              <a:srgbClr val="7F7F7F"/>
            </a:solidFill>
            <a:prstDash val="solid"/>
            <a:round/>
            <a:headEnd len="med" w="med" type="none"/>
            <a:tailEnd len="med" w="med" type="triangle"/>
          </a:ln>
        </p:spPr>
      </p:cxnSp>
      <p:cxnSp>
        <p:nvCxnSpPr>
          <p:cNvPr id="379" name="Google Shape;379;p53"/>
          <p:cNvCxnSpPr>
            <a:endCxn id="380" idx="0"/>
          </p:cNvCxnSpPr>
          <p:nvPr/>
        </p:nvCxnSpPr>
        <p:spPr>
          <a:xfrm>
            <a:off x="732417" y="2138222"/>
            <a:ext cx="10500" cy="758400"/>
          </a:xfrm>
          <a:prstGeom prst="straightConnector1">
            <a:avLst/>
          </a:prstGeom>
          <a:noFill/>
          <a:ln cap="flat" cmpd="sng" w="9525">
            <a:solidFill>
              <a:srgbClr val="7F7F7F"/>
            </a:solidFill>
            <a:prstDash val="dash"/>
            <a:round/>
            <a:headEnd len="med" w="med" type="none"/>
            <a:tailEnd len="med" w="med" type="none"/>
          </a:ln>
        </p:spPr>
      </p:cxnSp>
      <p:cxnSp>
        <p:nvCxnSpPr>
          <p:cNvPr id="381" name="Google Shape;381;p53"/>
          <p:cNvCxnSpPr>
            <a:stCxn id="382" idx="2"/>
            <a:endCxn id="383" idx="0"/>
          </p:cNvCxnSpPr>
          <p:nvPr/>
        </p:nvCxnSpPr>
        <p:spPr>
          <a:xfrm flipH="1">
            <a:off x="2169652" y="2934422"/>
            <a:ext cx="17100" cy="472800"/>
          </a:xfrm>
          <a:prstGeom prst="straightConnector1">
            <a:avLst/>
          </a:prstGeom>
          <a:noFill/>
          <a:ln cap="flat" cmpd="sng" w="9525">
            <a:solidFill>
              <a:srgbClr val="7F7F7F"/>
            </a:solidFill>
            <a:prstDash val="dash"/>
            <a:round/>
            <a:headEnd len="med" w="med" type="none"/>
            <a:tailEnd len="med" w="med" type="none"/>
          </a:ln>
        </p:spPr>
      </p:cxnSp>
      <p:cxnSp>
        <p:nvCxnSpPr>
          <p:cNvPr id="384" name="Google Shape;384;p53"/>
          <p:cNvCxnSpPr>
            <a:stCxn id="385" idx="0"/>
            <a:endCxn id="386" idx="0"/>
          </p:cNvCxnSpPr>
          <p:nvPr/>
        </p:nvCxnSpPr>
        <p:spPr>
          <a:xfrm rot="10800000">
            <a:off x="5074413" y="2896550"/>
            <a:ext cx="0" cy="504300"/>
          </a:xfrm>
          <a:prstGeom prst="straightConnector1">
            <a:avLst/>
          </a:prstGeom>
          <a:noFill/>
          <a:ln cap="flat" cmpd="sng" w="9525">
            <a:solidFill>
              <a:srgbClr val="7F7F7F"/>
            </a:solidFill>
            <a:prstDash val="dash"/>
            <a:round/>
            <a:headEnd len="med" w="med" type="none"/>
            <a:tailEnd len="med" w="med" type="none"/>
          </a:ln>
        </p:spPr>
      </p:cxnSp>
      <p:cxnSp>
        <p:nvCxnSpPr>
          <p:cNvPr id="387" name="Google Shape;387;p53"/>
          <p:cNvCxnSpPr>
            <a:stCxn id="388" idx="2"/>
            <a:endCxn id="389" idx="0"/>
          </p:cNvCxnSpPr>
          <p:nvPr/>
        </p:nvCxnSpPr>
        <p:spPr>
          <a:xfrm>
            <a:off x="7962090" y="2934422"/>
            <a:ext cx="8100" cy="466500"/>
          </a:xfrm>
          <a:prstGeom prst="straightConnector1">
            <a:avLst/>
          </a:prstGeom>
          <a:noFill/>
          <a:ln cap="flat" cmpd="sng" w="9525">
            <a:solidFill>
              <a:srgbClr val="7F7F7F"/>
            </a:solidFill>
            <a:prstDash val="dash"/>
            <a:round/>
            <a:headEnd len="med" w="med" type="none"/>
            <a:tailEnd len="med" w="med" type="none"/>
          </a:ln>
        </p:spPr>
      </p:cxnSp>
      <p:cxnSp>
        <p:nvCxnSpPr>
          <p:cNvPr id="390" name="Google Shape;390;p53"/>
          <p:cNvCxnSpPr>
            <a:stCxn id="391" idx="0"/>
            <a:endCxn id="392" idx="2"/>
          </p:cNvCxnSpPr>
          <p:nvPr/>
        </p:nvCxnSpPr>
        <p:spPr>
          <a:xfrm flipH="1" rot="10800000">
            <a:off x="6518256" y="2162522"/>
            <a:ext cx="6600" cy="734100"/>
          </a:xfrm>
          <a:prstGeom prst="straightConnector1">
            <a:avLst/>
          </a:prstGeom>
          <a:noFill/>
          <a:ln cap="flat" cmpd="sng" w="9525">
            <a:solidFill>
              <a:srgbClr val="7F7F7F"/>
            </a:solidFill>
            <a:prstDash val="dash"/>
            <a:round/>
            <a:headEnd len="med" w="med" type="none"/>
            <a:tailEnd len="med" w="med" type="none"/>
          </a:ln>
        </p:spPr>
      </p:cxnSp>
      <p:sp>
        <p:nvSpPr>
          <p:cNvPr id="380" name="Google Shape;380;p53"/>
          <p:cNvSpPr/>
          <p:nvPr/>
        </p:nvSpPr>
        <p:spPr>
          <a:xfrm>
            <a:off x="596667" y="2896622"/>
            <a:ext cx="292500" cy="37800"/>
          </a:xfrm>
          <a:prstGeom prst="rect">
            <a:avLst/>
          </a:prstGeom>
          <a:solidFill>
            <a:srgbClr val="FE3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3"/>
          <p:cNvSpPr/>
          <p:nvPr/>
        </p:nvSpPr>
        <p:spPr>
          <a:xfrm>
            <a:off x="2040502" y="2896622"/>
            <a:ext cx="292500" cy="378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3"/>
          <p:cNvSpPr/>
          <p:nvPr/>
        </p:nvSpPr>
        <p:spPr>
          <a:xfrm>
            <a:off x="4928171" y="2896622"/>
            <a:ext cx="292500" cy="37800"/>
          </a:xfrm>
          <a:prstGeom prst="rect">
            <a:avLst/>
          </a:prstGeom>
          <a:solidFill>
            <a:srgbClr val="5CC9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3"/>
          <p:cNvSpPr/>
          <p:nvPr/>
        </p:nvSpPr>
        <p:spPr>
          <a:xfrm>
            <a:off x="6372006" y="2896622"/>
            <a:ext cx="292500" cy="37800"/>
          </a:xfrm>
          <a:prstGeom prst="rect">
            <a:avLst/>
          </a:prstGeom>
          <a:solidFill>
            <a:srgbClr val="FE3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3"/>
          <p:cNvSpPr/>
          <p:nvPr/>
        </p:nvSpPr>
        <p:spPr>
          <a:xfrm>
            <a:off x="7815840" y="2896622"/>
            <a:ext cx="292500" cy="37800"/>
          </a:xfrm>
          <a:prstGeom prst="rect">
            <a:avLst/>
          </a:prstGeom>
          <a:solidFill>
            <a:srgbClr val="C6C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3"/>
          <p:cNvSpPr txBox="1"/>
          <p:nvPr/>
        </p:nvSpPr>
        <p:spPr>
          <a:xfrm>
            <a:off x="330075" y="1358425"/>
            <a:ext cx="20904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chemeClr val="accent2"/>
                </a:solidFill>
                <a:latin typeface="Poppins SemiBold"/>
                <a:ea typeface="Poppins SemiBold"/>
                <a:cs typeface="Poppins SemiBold"/>
                <a:sym typeface="Poppins SemiBold"/>
              </a:rPr>
              <a:t>Kick-off </a:t>
            </a:r>
            <a:endParaRPr sz="900">
              <a:solidFill>
                <a:schemeClr val="accent2"/>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Step 1 &amp; 2 in CTI</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Align </a:t>
            </a:r>
            <a:r>
              <a:rPr lang="en" sz="900">
                <a:solidFill>
                  <a:srgbClr val="7F7F7F"/>
                </a:solidFill>
                <a:latin typeface="Poppins Medium"/>
                <a:ea typeface="Poppins Medium"/>
                <a:cs typeface="Poppins Medium"/>
                <a:sym typeface="Poppins Medium"/>
              </a:rPr>
              <a:t>company</a:t>
            </a:r>
            <a:r>
              <a:rPr lang="en" sz="900">
                <a:solidFill>
                  <a:srgbClr val="7F7F7F"/>
                </a:solidFill>
                <a:latin typeface="Poppins Medium"/>
                <a:ea typeface="Poppins Medium"/>
                <a:cs typeface="Poppins Medium"/>
                <a:sym typeface="Poppins Medium"/>
              </a:rPr>
              <a:t> dataset to CTI</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Access to CTI Tool &amp; training</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Access to </a:t>
            </a:r>
            <a:r>
              <a:rPr lang="en" sz="900">
                <a:solidFill>
                  <a:srgbClr val="7F7F7F"/>
                </a:solidFill>
                <a:latin typeface="Poppins Medium"/>
                <a:ea typeface="Poppins Medium"/>
                <a:cs typeface="Poppins Medium"/>
                <a:sym typeface="Poppins Medium"/>
              </a:rPr>
              <a:t>selected</a:t>
            </a:r>
            <a:r>
              <a:rPr lang="en" sz="900">
                <a:solidFill>
                  <a:srgbClr val="7F7F7F"/>
                </a:solidFill>
                <a:latin typeface="Poppins Medium"/>
                <a:ea typeface="Poppins Medium"/>
                <a:cs typeface="Poppins Medium"/>
                <a:sym typeface="Poppins Medium"/>
              </a:rPr>
              <a:t> dataset</a:t>
            </a:r>
            <a:endParaRPr sz="900">
              <a:solidFill>
                <a:srgbClr val="7F7F7F"/>
              </a:solidFill>
              <a:latin typeface="Poppins Medium"/>
              <a:ea typeface="Poppins Medium"/>
              <a:cs typeface="Poppins Medium"/>
              <a:sym typeface="Poppins Medium"/>
            </a:endParaRPr>
          </a:p>
        </p:txBody>
      </p:sp>
      <p:sp>
        <p:nvSpPr>
          <p:cNvPr id="385" name="Google Shape;385;p53"/>
          <p:cNvSpPr txBox="1"/>
          <p:nvPr/>
        </p:nvSpPr>
        <p:spPr>
          <a:xfrm>
            <a:off x="3859563" y="3400850"/>
            <a:ext cx="2429700" cy="10929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5CC9BE"/>
                </a:solidFill>
                <a:latin typeface="Poppins SemiBold"/>
                <a:ea typeface="Poppins SemiBold"/>
                <a:cs typeface="Poppins SemiBold"/>
                <a:sym typeface="Poppins SemiBold"/>
              </a:rPr>
              <a:t>Shortlist &amp; compare scenarios</a:t>
            </a:r>
            <a:endParaRPr sz="1100">
              <a:solidFill>
                <a:srgbClr val="5CC9BE"/>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Run scenario analyses and possibly adjusted dataset;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Come up with a shortlist of improvement actions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Establish clarity on expected KPI-performance increase</a:t>
            </a:r>
            <a:endParaRPr sz="900">
              <a:solidFill>
                <a:srgbClr val="7F7F7F"/>
              </a:solidFill>
              <a:latin typeface="Poppins Medium"/>
              <a:ea typeface="Poppins Medium"/>
              <a:cs typeface="Poppins Medium"/>
              <a:sym typeface="Poppins Medium"/>
            </a:endParaRPr>
          </a:p>
        </p:txBody>
      </p:sp>
      <p:sp>
        <p:nvSpPr>
          <p:cNvPr id="383" name="Google Shape;383;p53"/>
          <p:cNvSpPr txBox="1"/>
          <p:nvPr/>
        </p:nvSpPr>
        <p:spPr>
          <a:xfrm>
            <a:off x="954950" y="3407275"/>
            <a:ext cx="24297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9E9E9E"/>
                </a:solidFill>
                <a:latin typeface="Poppins SemiBold"/>
                <a:ea typeface="Poppins SemiBold"/>
                <a:cs typeface="Poppins SemiBold"/>
                <a:sym typeface="Poppins SemiBold"/>
              </a:rPr>
              <a:t>Clarity on</a:t>
            </a:r>
            <a:r>
              <a:rPr lang="en" sz="1100">
                <a:solidFill>
                  <a:srgbClr val="9E9E9E"/>
                </a:solidFill>
                <a:latin typeface="Poppins SemiBold"/>
                <a:ea typeface="Poppins SemiBold"/>
                <a:cs typeface="Poppins SemiBold"/>
                <a:sym typeface="Poppins SemiBold"/>
              </a:rPr>
              <a:t> dataset </a:t>
            </a:r>
            <a:r>
              <a:rPr lang="en" sz="1100">
                <a:solidFill>
                  <a:srgbClr val="9E9E9E"/>
                </a:solidFill>
                <a:latin typeface="Poppins SemiBold"/>
                <a:ea typeface="Poppins SemiBold"/>
                <a:cs typeface="Poppins SemiBold"/>
                <a:sym typeface="Poppins SemiBold"/>
              </a:rPr>
              <a:t>&amp; indicators</a:t>
            </a:r>
            <a:endParaRPr sz="1100">
              <a:solidFill>
                <a:srgbClr val="9E9E9E"/>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Fist analysis of dataset (internally)</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Understand packaging flows impacts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Align on assessment architecture and indicators</a:t>
            </a:r>
            <a:endParaRPr sz="900">
              <a:solidFill>
                <a:srgbClr val="7F7F7F"/>
              </a:solidFill>
              <a:latin typeface="Poppins Medium"/>
              <a:ea typeface="Poppins Medium"/>
              <a:cs typeface="Poppins Medium"/>
              <a:sym typeface="Poppins Medium"/>
            </a:endParaRPr>
          </a:p>
        </p:txBody>
      </p:sp>
      <p:sp>
        <p:nvSpPr>
          <p:cNvPr id="392" name="Google Shape;392;p53"/>
          <p:cNvSpPr txBox="1"/>
          <p:nvPr/>
        </p:nvSpPr>
        <p:spPr>
          <a:xfrm>
            <a:off x="5271850" y="1346925"/>
            <a:ext cx="25062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FE376B"/>
                </a:solidFill>
                <a:latin typeface="Poppins SemiBold"/>
                <a:ea typeface="Poppins SemiBold"/>
                <a:cs typeface="Poppins SemiBold"/>
                <a:sym typeface="Poppins SemiBold"/>
              </a:rPr>
              <a:t>Select </a:t>
            </a:r>
            <a:r>
              <a:rPr lang="en" sz="1100">
                <a:solidFill>
                  <a:srgbClr val="FE376B"/>
                </a:solidFill>
                <a:latin typeface="Poppins SemiBold"/>
                <a:ea typeface="Poppins SemiBold"/>
                <a:cs typeface="Poppins SemiBold"/>
                <a:sym typeface="Poppins SemiBold"/>
              </a:rPr>
              <a:t>improvement</a:t>
            </a:r>
            <a:r>
              <a:rPr lang="en" sz="1100">
                <a:solidFill>
                  <a:srgbClr val="FE376B"/>
                </a:solidFill>
                <a:latin typeface="Poppins SemiBold"/>
                <a:ea typeface="Poppins SemiBold"/>
                <a:cs typeface="Poppins SemiBold"/>
                <a:sym typeface="Poppins SemiBold"/>
              </a:rPr>
              <a:t> scenarios </a:t>
            </a:r>
            <a:endParaRPr sz="1100">
              <a:solidFill>
                <a:srgbClr val="FE376B"/>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Discuss individually w. company teams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Identify opportunities for iterating </a:t>
            </a:r>
            <a:r>
              <a:rPr lang="en" sz="900">
                <a:solidFill>
                  <a:srgbClr val="7F7F7F"/>
                </a:solidFill>
                <a:latin typeface="Poppins Medium"/>
                <a:ea typeface="Poppins Medium"/>
                <a:cs typeface="Poppins Medium"/>
                <a:sym typeface="Poppins Medium"/>
              </a:rPr>
              <a:t>improvement</a:t>
            </a:r>
            <a:r>
              <a:rPr lang="en" sz="900">
                <a:solidFill>
                  <a:srgbClr val="7F7F7F"/>
                </a:solidFill>
                <a:latin typeface="Poppins Medium"/>
                <a:ea typeface="Poppins Medium"/>
                <a:cs typeface="Poppins Medium"/>
                <a:sym typeface="Poppins Medium"/>
              </a:rPr>
              <a:t> strategies &amp; follow-up actions</a:t>
            </a:r>
            <a:endParaRPr sz="900">
              <a:solidFill>
                <a:srgbClr val="7F7F7F"/>
              </a:solidFill>
              <a:latin typeface="Poppins Medium"/>
              <a:ea typeface="Poppins Medium"/>
              <a:cs typeface="Poppins Medium"/>
              <a:sym typeface="Poppins Medium"/>
            </a:endParaRPr>
          </a:p>
        </p:txBody>
      </p:sp>
      <p:sp>
        <p:nvSpPr>
          <p:cNvPr id="389" name="Google Shape;389;p53"/>
          <p:cNvSpPr txBox="1"/>
          <p:nvPr/>
        </p:nvSpPr>
        <p:spPr>
          <a:xfrm>
            <a:off x="6972000" y="3400850"/>
            <a:ext cx="1996500" cy="9543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C6C6D6"/>
                </a:solidFill>
                <a:latin typeface="Poppins SemiBold"/>
                <a:ea typeface="Poppins SemiBold"/>
                <a:cs typeface="Poppins SemiBold"/>
                <a:sym typeface="Poppins SemiBold"/>
              </a:rPr>
              <a:t>Final check &amp; delivery</a:t>
            </a:r>
            <a:endParaRPr sz="900">
              <a:solidFill>
                <a:srgbClr val="C6C6D6"/>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Improvements final and presented to mgt.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Team equipped to run next project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Kickstarter completed</a:t>
            </a:r>
            <a:endParaRPr sz="900">
              <a:solidFill>
                <a:srgbClr val="7F7F7F"/>
              </a:solidFill>
              <a:latin typeface="Poppins Medium"/>
              <a:ea typeface="Poppins Medium"/>
              <a:cs typeface="Poppins Medium"/>
              <a:sym typeface="Poppins Medium"/>
            </a:endParaRPr>
          </a:p>
        </p:txBody>
      </p:sp>
      <p:sp>
        <p:nvSpPr>
          <p:cNvPr id="394" name="Google Shape;394;p53"/>
          <p:cNvSpPr txBox="1"/>
          <p:nvPr/>
        </p:nvSpPr>
        <p:spPr>
          <a:xfrm>
            <a:off x="4705722" y="3110375"/>
            <a:ext cx="737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6</a:t>
            </a:r>
            <a:endParaRPr b="1" sz="900">
              <a:highlight>
                <a:srgbClr val="FFFFFF"/>
              </a:highlight>
              <a:latin typeface="Poppins"/>
              <a:ea typeface="Poppins"/>
              <a:cs typeface="Poppins"/>
              <a:sym typeface="Poppins"/>
            </a:endParaRPr>
          </a:p>
        </p:txBody>
      </p:sp>
      <p:sp>
        <p:nvSpPr>
          <p:cNvPr id="395" name="Google Shape;395;p53"/>
          <p:cNvSpPr txBox="1"/>
          <p:nvPr/>
        </p:nvSpPr>
        <p:spPr>
          <a:xfrm>
            <a:off x="1697601" y="3110375"/>
            <a:ext cx="981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2</a:t>
            </a:r>
            <a:endParaRPr b="1" sz="900">
              <a:highlight>
                <a:srgbClr val="FFFFFF"/>
              </a:highlight>
              <a:latin typeface="Poppins"/>
              <a:ea typeface="Poppins"/>
              <a:cs typeface="Poppins"/>
              <a:sym typeface="Poppins"/>
            </a:endParaRPr>
          </a:p>
        </p:txBody>
      </p:sp>
      <p:sp>
        <p:nvSpPr>
          <p:cNvPr id="396" name="Google Shape;396;p53"/>
          <p:cNvSpPr txBox="1"/>
          <p:nvPr/>
        </p:nvSpPr>
        <p:spPr>
          <a:xfrm>
            <a:off x="6047855" y="2552025"/>
            <a:ext cx="940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8</a:t>
            </a:r>
            <a:endParaRPr b="1" sz="900">
              <a:highlight>
                <a:srgbClr val="FFFFFF"/>
              </a:highlight>
              <a:latin typeface="Poppins"/>
              <a:ea typeface="Poppins"/>
              <a:cs typeface="Poppins"/>
              <a:sym typeface="Poppins"/>
            </a:endParaRPr>
          </a:p>
        </p:txBody>
      </p:sp>
      <p:sp>
        <p:nvSpPr>
          <p:cNvPr id="397" name="Google Shape;397;p53"/>
          <p:cNvSpPr txBox="1"/>
          <p:nvPr/>
        </p:nvSpPr>
        <p:spPr>
          <a:xfrm>
            <a:off x="7560238" y="3110375"/>
            <a:ext cx="803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12</a:t>
            </a:r>
            <a:endParaRPr b="1" sz="900">
              <a:highlight>
                <a:srgbClr val="FFFFFF"/>
              </a:highlight>
              <a:latin typeface="Poppins"/>
              <a:ea typeface="Poppins"/>
              <a:cs typeface="Poppins"/>
              <a:sym typeface="Poppins"/>
            </a:endParaRPr>
          </a:p>
        </p:txBody>
      </p:sp>
      <p:sp>
        <p:nvSpPr>
          <p:cNvPr id="398" name="Google Shape;398;p53"/>
          <p:cNvSpPr/>
          <p:nvPr/>
        </p:nvSpPr>
        <p:spPr>
          <a:xfrm>
            <a:off x="3484336" y="2896622"/>
            <a:ext cx="292500" cy="37800"/>
          </a:xfrm>
          <a:prstGeom prst="rect">
            <a:avLst/>
          </a:prstGeom>
          <a:solidFill>
            <a:srgbClr val="1C1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9" name="Google Shape;399;p53"/>
          <p:cNvCxnSpPr>
            <a:stCxn id="398" idx="0"/>
            <a:endCxn id="400" idx="2"/>
          </p:cNvCxnSpPr>
          <p:nvPr/>
        </p:nvCxnSpPr>
        <p:spPr>
          <a:xfrm rot="10800000">
            <a:off x="3630586" y="2162522"/>
            <a:ext cx="0" cy="734100"/>
          </a:xfrm>
          <a:prstGeom prst="straightConnector1">
            <a:avLst/>
          </a:prstGeom>
          <a:noFill/>
          <a:ln cap="flat" cmpd="sng" w="9525">
            <a:solidFill>
              <a:srgbClr val="7F7F7F"/>
            </a:solidFill>
            <a:prstDash val="dash"/>
            <a:round/>
            <a:headEnd len="med" w="med" type="none"/>
            <a:tailEnd len="med" w="med" type="none"/>
          </a:ln>
        </p:spPr>
      </p:cxnSp>
      <p:sp>
        <p:nvSpPr>
          <p:cNvPr id="400" name="Google Shape;400;p53"/>
          <p:cNvSpPr txBox="1"/>
          <p:nvPr/>
        </p:nvSpPr>
        <p:spPr>
          <a:xfrm>
            <a:off x="2460600" y="1346925"/>
            <a:ext cx="23400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1C195C"/>
                </a:solidFill>
                <a:latin typeface="Poppins SemiBold"/>
                <a:ea typeface="Poppins SemiBold"/>
                <a:cs typeface="Poppins SemiBold"/>
                <a:sym typeface="Poppins SemiBold"/>
              </a:rPr>
              <a:t>Discuss</a:t>
            </a:r>
            <a:r>
              <a:rPr lang="en" sz="1100">
                <a:solidFill>
                  <a:srgbClr val="1C195C"/>
                </a:solidFill>
                <a:latin typeface="Poppins SemiBold"/>
                <a:ea typeface="Poppins SemiBold"/>
                <a:cs typeface="Poppins SemiBold"/>
                <a:sym typeface="Poppins SemiBold"/>
              </a:rPr>
              <a:t> first result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Analyze main performance drivers </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Compare packaging categories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Learn where biggest impact is</a:t>
            </a:r>
            <a:endParaRPr sz="900">
              <a:solidFill>
                <a:srgbClr val="7F7F7F"/>
              </a:solidFill>
              <a:latin typeface="Poppins Medium"/>
              <a:ea typeface="Poppins Medium"/>
              <a:cs typeface="Poppins Medium"/>
              <a:sym typeface="Poppins Medium"/>
            </a:endParaRPr>
          </a:p>
          <a:p>
            <a:pPr indent="0" lvl="0" marL="914400" rtl="0" algn="l">
              <a:spcBef>
                <a:spcPts val="0"/>
              </a:spcBef>
              <a:spcAft>
                <a:spcPts val="0"/>
              </a:spcAft>
              <a:buNone/>
            </a:pPr>
            <a:r>
              <a:t/>
            </a:r>
            <a:endParaRPr sz="900">
              <a:solidFill>
                <a:srgbClr val="7F7F7F"/>
              </a:solidFill>
              <a:latin typeface="Poppins Medium"/>
              <a:ea typeface="Poppins Medium"/>
              <a:cs typeface="Poppins Medium"/>
              <a:sym typeface="Poppins Medium"/>
            </a:endParaRPr>
          </a:p>
        </p:txBody>
      </p:sp>
      <p:sp>
        <p:nvSpPr>
          <p:cNvPr id="401" name="Google Shape;401;p53"/>
          <p:cNvSpPr txBox="1"/>
          <p:nvPr/>
        </p:nvSpPr>
        <p:spPr>
          <a:xfrm>
            <a:off x="3160193" y="2552025"/>
            <a:ext cx="940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4</a:t>
            </a:r>
            <a:endParaRPr b="1" sz="900">
              <a:highlight>
                <a:srgbClr val="FFFFFF"/>
              </a:highlight>
              <a:latin typeface="Poppins"/>
              <a:ea typeface="Poppins"/>
              <a:cs typeface="Poppins"/>
              <a:sym typeface="Poppins"/>
            </a:endParaRPr>
          </a:p>
        </p:txBody>
      </p:sp>
      <p:sp>
        <p:nvSpPr>
          <p:cNvPr id="402" name="Google Shape;402;p53"/>
          <p:cNvSpPr txBox="1"/>
          <p:nvPr/>
        </p:nvSpPr>
        <p:spPr>
          <a:xfrm>
            <a:off x="232351" y="2560725"/>
            <a:ext cx="981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1</a:t>
            </a:r>
            <a:endParaRPr b="1" sz="900">
              <a:highlight>
                <a:srgbClr val="FFFFFF"/>
              </a:highlight>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4"/>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8" name="Google Shape;408;p54"/>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S</a:t>
            </a:r>
            <a:r>
              <a:rPr b="1" lang="en" sz="3000">
                <a:solidFill>
                  <a:schemeClr val="dk2"/>
                </a:solidFill>
                <a:latin typeface="Poppins"/>
                <a:ea typeface="Poppins"/>
                <a:cs typeface="Poppins"/>
                <a:sym typeface="Poppins"/>
              </a:rPr>
              <a:t>et-up &amp; deliverables</a:t>
            </a:r>
            <a:endParaRPr b="1" sz="3000">
              <a:solidFill>
                <a:schemeClr val="dk2"/>
              </a:solidFill>
              <a:latin typeface="Poppins"/>
              <a:ea typeface="Poppins"/>
              <a:cs typeface="Poppins"/>
              <a:sym typeface="Poppins"/>
            </a:endParaRPr>
          </a:p>
        </p:txBody>
      </p:sp>
      <p:cxnSp>
        <p:nvCxnSpPr>
          <p:cNvPr id="409" name="Google Shape;409;p54"/>
          <p:cNvCxnSpPr/>
          <p:nvPr/>
        </p:nvCxnSpPr>
        <p:spPr>
          <a:xfrm flipH="1" rot="10800000">
            <a:off x="238733" y="826671"/>
            <a:ext cx="4312800" cy="11700"/>
          </a:xfrm>
          <a:prstGeom prst="straightConnector1">
            <a:avLst/>
          </a:prstGeom>
          <a:noFill/>
          <a:ln cap="flat" cmpd="sng" w="38100">
            <a:solidFill>
              <a:schemeClr val="accent2"/>
            </a:solidFill>
            <a:prstDash val="solid"/>
            <a:round/>
            <a:headEnd len="sm" w="sm" type="none"/>
            <a:tailEnd len="sm" w="sm" type="none"/>
          </a:ln>
        </p:spPr>
      </p:cxnSp>
      <p:pic>
        <p:nvPicPr>
          <p:cNvPr id="410" name="Google Shape;410;p54"/>
          <p:cNvPicPr preferRelativeResize="0"/>
          <p:nvPr/>
        </p:nvPicPr>
        <p:blipFill>
          <a:blip r:embed="rId3">
            <a:alphaModFix/>
          </a:blip>
          <a:stretch>
            <a:fillRect/>
          </a:stretch>
        </p:blipFill>
        <p:spPr>
          <a:xfrm>
            <a:off x="5000850" y="696950"/>
            <a:ext cx="5085551" cy="4068827"/>
          </a:xfrm>
          <a:prstGeom prst="rect">
            <a:avLst/>
          </a:prstGeom>
          <a:noFill/>
          <a:ln>
            <a:noFill/>
          </a:ln>
        </p:spPr>
      </p:pic>
      <p:sp>
        <p:nvSpPr>
          <p:cNvPr id="411" name="Google Shape;411;p54"/>
          <p:cNvSpPr txBox="1"/>
          <p:nvPr>
            <p:ph idx="4294967295" type="body"/>
          </p:nvPr>
        </p:nvSpPr>
        <p:spPr>
          <a:xfrm>
            <a:off x="263575" y="1123275"/>
            <a:ext cx="5312100" cy="299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What’s needed from your </a:t>
            </a:r>
            <a:r>
              <a:rPr b="1" lang="en"/>
              <a:t>team</a:t>
            </a:r>
            <a:endParaRPr b="1"/>
          </a:p>
          <a:p>
            <a:pPr indent="-241300" lvl="0" marL="342900" rtl="0" algn="l">
              <a:spcBef>
                <a:spcPts val="0"/>
              </a:spcBef>
              <a:spcAft>
                <a:spcPts val="0"/>
              </a:spcAft>
              <a:buSzPts val="1100"/>
              <a:buChar char="●"/>
            </a:pPr>
            <a:r>
              <a:rPr lang="en" sz="1100"/>
              <a:t>Access to relevant dataset that can be used for assessments </a:t>
            </a:r>
            <a:endParaRPr sz="1100"/>
          </a:p>
          <a:p>
            <a:pPr indent="-241300" lvl="0" marL="342900" rtl="0" algn="l">
              <a:spcBef>
                <a:spcPts val="0"/>
              </a:spcBef>
              <a:spcAft>
                <a:spcPts val="0"/>
              </a:spcAft>
              <a:buSzPts val="1100"/>
              <a:buChar char="●"/>
            </a:pPr>
            <a:r>
              <a:rPr lang="en" sz="1100"/>
              <a:t>20 hours of time from project lead (10h for other stakeholders)</a:t>
            </a:r>
            <a:endParaRPr sz="1100"/>
          </a:p>
          <a:p>
            <a:pPr indent="-241300" lvl="0" marL="342900" rtl="0" algn="l">
              <a:spcBef>
                <a:spcPts val="0"/>
              </a:spcBef>
              <a:spcAft>
                <a:spcPts val="0"/>
              </a:spcAft>
              <a:buSzPts val="1100"/>
              <a:buChar char="●"/>
            </a:pPr>
            <a:r>
              <a:rPr lang="en" sz="1100"/>
              <a:t>Max. 4 hours from IT resources to understand data architecture</a:t>
            </a:r>
            <a:endParaRPr sz="1100"/>
          </a:p>
          <a:p>
            <a:pPr indent="0" lvl="0" marL="0" rtl="0" algn="l">
              <a:spcBef>
                <a:spcPts val="300"/>
              </a:spcBef>
              <a:spcAft>
                <a:spcPts val="0"/>
              </a:spcAft>
              <a:buNone/>
            </a:pPr>
            <a:r>
              <a:t/>
            </a:r>
            <a:endParaRPr b="1"/>
          </a:p>
          <a:p>
            <a:pPr indent="0" lvl="0" marL="0" rtl="0" algn="l">
              <a:spcBef>
                <a:spcPts val="300"/>
              </a:spcBef>
              <a:spcAft>
                <a:spcPts val="0"/>
              </a:spcAft>
              <a:buNone/>
            </a:pPr>
            <a:r>
              <a:rPr b="1" lang="en">
                <a:solidFill>
                  <a:schemeClr val="dk1"/>
                </a:solidFill>
              </a:rPr>
              <a:t>Deliverables</a:t>
            </a:r>
            <a:endParaRPr b="1">
              <a:solidFill>
                <a:schemeClr val="dk1"/>
              </a:solidFill>
            </a:endParaRPr>
          </a:p>
          <a:p>
            <a:pPr indent="-298450" lvl="0" marL="457200" rtl="0" algn="l">
              <a:spcBef>
                <a:spcPts val="300"/>
              </a:spcBef>
              <a:spcAft>
                <a:spcPts val="0"/>
              </a:spcAft>
              <a:buClr>
                <a:schemeClr val="dk1"/>
              </a:buClr>
              <a:buSzPts val="1100"/>
              <a:buChar char="●"/>
            </a:pPr>
            <a:r>
              <a:rPr lang="en" sz="1100"/>
              <a:t>CTI Tool account with Pro Dashboard </a:t>
            </a:r>
            <a:endParaRPr sz="1100"/>
          </a:p>
          <a:p>
            <a:pPr indent="-298450" lvl="0" marL="457200" rtl="0" algn="l">
              <a:spcBef>
                <a:spcPts val="0"/>
              </a:spcBef>
              <a:spcAft>
                <a:spcPts val="0"/>
              </a:spcAft>
              <a:buClr>
                <a:schemeClr val="dk1"/>
              </a:buClr>
              <a:buSzPts val="1100"/>
              <a:buChar char="●"/>
            </a:pPr>
            <a:r>
              <a:rPr lang="en" sz="1100"/>
              <a:t>Clarity on current circular performance &amp; key drivers (baseline assessment)</a:t>
            </a:r>
            <a:endParaRPr sz="1100"/>
          </a:p>
          <a:p>
            <a:pPr indent="-298450" lvl="0" marL="457200" rtl="0" algn="l">
              <a:spcBef>
                <a:spcPts val="0"/>
              </a:spcBef>
              <a:spcAft>
                <a:spcPts val="0"/>
              </a:spcAft>
              <a:buSzPts val="1100"/>
              <a:buChar char="●"/>
            </a:pPr>
            <a:r>
              <a:rPr lang="en" sz="1100"/>
              <a:t>In-depth training of CTI methodology &amp; software tool</a:t>
            </a:r>
            <a:endParaRPr sz="1100"/>
          </a:p>
          <a:p>
            <a:pPr indent="-298450" lvl="0" marL="457200" rtl="0" algn="l">
              <a:spcBef>
                <a:spcPts val="0"/>
              </a:spcBef>
              <a:spcAft>
                <a:spcPts val="0"/>
              </a:spcAft>
              <a:buSzPts val="1100"/>
              <a:buChar char="●"/>
            </a:pPr>
            <a:r>
              <a:rPr lang="en" sz="1100" u="sng">
                <a:solidFill>
                  <a:schemeClr val="hlink"/>
                </a:solidFill>
                <a:hlinkClick r:id="rId4"/>
              </a:rPr>
              <a:t>Kickstarter-Program</a:t>
            </a:r>
            <a:endParaRPr sz="1100"/>
          </a:p>
          <a:p>
            <a:pPr indent="-298450" lvl="0" marL="457200" rtl="0" algn="l">
              <a:spcBef>
                <a:spcPts val="0"/>
              </a:spcBef>
              <a:spcAft>
                <a:spcPts val="0"/>
              </a:spcAft>
              <a:buSzPts val="1100"/>
              <a:buChar char="●"/>
            </a:pPr>
            <a:r>
              <a:rPr lang="en" sz="1100"/>
              <a:t>Upload of circularity targets into your account </a:t>
            </a:r>
            <a:endParaRPr sz="1100">
              <a:solidFill>
                <a:schemeClr val="dk1"/>
              </a:solidFill>
            </a:endParaRPr>
          </a:p>
          <a:p>
            <a:pPr indent="-298450" lvl="0" marL="457200" rtl="0" algn="l">
              <a:spcBef>
                <a:spcPts val="0"/>
              </a:spcBef>
              <a:spcAft>
                <a:spcPts val="0"/>
              </a:spcAft>
              <a:buClr>
                <a:schemeClr val="dk1"/>
              </a:buClr>
              <a:buSzPts val="1100"/>
              <a:buChar char="●"/>
            </a:pPr>
            <a:r>
              <a:rPr lang="en" sz="1100"/>
              <a:t>The ability to leverage Circular IQ’s expertise to evaluate &amp; shortlist improvement strategies</a:t>
            </a:r>
            <a:endParaRPr sz="1100"/>
          </a:p>
          <a:p>
            <a:pPr indent="-298450" lvl="0" marL="457200" rtl="0" algn="l">
              <a:spcBef>
                <a:spcPts val="0"/>
              </a:spcBef>
              <a:spcAft>
                <a:spcPts val="0"/>
              </a:spcAft>
              <a:buSzPts val="1100"/>
              <a:buChar char="●"/>
            </a:pPr>
            <a:r>
              <a:rPr lang="en" sz="1100"/>
              <a:t>Clarification on how to leverage CTI Tool-output to support CSRD/ ESRS-E5 reporting requirements input</a:t>
            </a:r>
            <a:endParaRPr sz="1100"/>
          </a:p>
          <a:p>
            <a:pPr indent="0" lvl="0" marL="0" rtl="0" algn="l">
              <a:spcBef>
                <a:spcPts val="1000"/>
              </a:spcBef>
              <a:spcAft>
                <a:spcPts val="0"/>
              </a:spcAft>
              <a:buNone/>
            </a:pPr>
            <a:r>
              <a:t/>
            </a:r>
            <a:endParaRPr sz="1100">
              <a:solidFill>
                <a:schemeClr val="dk1"/>
              </a:solidFill>
            </a:endParaRPr>
          </a:p>
          <a:p>
            <a:pPr indent="0" lvl="0" marL="0" rtl="0" algn="l">
              <a:spcBef>
                <a:spcPts val="1000"/>
              </a:spcBef>
              <a:spcAft>
                <a:spcPts val="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5"/>
          <p:cNvPicPr preferRelativeResize="0"/>
          <p:nvPr/>
        </p:nvPicPr>
        <p:blipFill rotWithShape="1">
          <a:blip r:embed="rId3">
            <a:alphaModFix/>
          </a:blip>
          <a:srcRect b="0" l="0" r="0" t="0"/>
          <a:stretch/>
        </p:blipFill>
        <p:spPr>
          <a:xfrm rot="9973382">
            <a:off x="7511336" y="3636286"/>
            <a:ext cx="2620827" cy="2620827"/>
          </a:xfrm>
          <a:prstGeom prst="rect">
            <a:avLst/>
          </a:prstGeom>
          <a:noFill/>
          <a:ln>
            <a:noFill/>
          </a:ln>
        </p:spPr>
      </p:pic>
      <p:sp>
        <p:nvSpPr>
          <p:cNvPr id="417" name="Google Shape;417;p55"/>
          <p:cNvSpPr/>
          <p:nvPr/>
        </p:nvSpPr>
        <p:spPr>
          <a:xfrm>
            <a:off x="508875" y="1187375"/>
            <a:ext cx="8170200" cy="3121200"/>
          </a:xfrm>
          <a:prstGeom prst="roundRect">
            <a:avLst>
              <a:gd fmla="val 14001"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5"/>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419" name="Google Shape;419;p55"/>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420" name="Google Shape;420;p55"/>
          <p:cNvSpPr txBox="1"/>
          <p:nvPr>
            <p:ph type="ctrTitle"/>
          </p:nvPr>
        </p:nvSpPr>
        <p:spPr>
          <a:xfrm>
            <a:off x="557700" y="471500"/>
            <a:ext cx="72477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Top Customers</a:t>
            </a:r>
            <a:endParaRPr b="1" sz="3000">
              <a:solidFill>
                <a:schemeClr val="dk2"/>
              </a:solidFill>
              <a:latin typeface="Poppins"/>
              <a:ea typeface="Poppins"/>
              <a:cs typeface="Poppins"/>
              <a:sym typeface="Poppins"/>
            </a:endParaRPr>
          </a:p>
          <a:p>
            <a:pPr indent="0" lvl="0" marL="0" rtl="0" algn="ctr">
              <a:lnSpc>
                <a:spcPct val="105882"/>
              </a:lnSpc>
              <a:spcBef>
                <a:spcPts val="0"/>
              </a:spcBef>
              <a:spcAft>
                <a:spcPts val="0"/>
              </a:spcAft>
              <a:buSzPts val="3600"/>
              <a:buNone/>
            </a:pPr>
            <a:r>
              <a:t/>
            </a:r>
            <a:endParaRPr/>
          </a:p>
        </p:txBody>
      </p:sp>
      <p:cxnSp>
        <p:nvCxnSpPr>
          <p:cNvPr id="421" name="Google Shape;421;p55"/>
          <p:cNvCxnSpPr/>
          <p:nvPr/>
        </p:nvCxnSpPr>
        <p:spPr>
          <a:xfrm flipH="1" rot="10800000">
            <a:off x="566350" y="800500"/>
            <a:ext cx="445500" cy="2700"/>
          </a:xfrm>
          <a:prstGeom prst="straightConnector1">
            <a:avLst/>
          </a:prstGeom>
          <a:noFill/>
          <a:ln cap="flat" cmpd="sng" w="38100">
            <a:solidFill>
              <a:schemeClr val="accent2"/>
            </a:solidFill>
            <a:prstDash val="solid"/>
            <a:round/>
            <a:headEnd len="sm" w="sm" type="none"/>
            <a:tailEnd len="sm" w="sm" type="none"/>
          </a:ln>
        </p:spPr>
      </p:cxnSp>
      <p:pic>
        <p:nvPicPr>
          <p:cNvPr id="422" name="Google Shape;422;p55"/>
          <p:cNvPicPr preferRelativeResize="0"/>
          <p:nvPr/>
        </p:nvPicPr>
        <p:blipFill rotWithShape="1">
          <a:blip r:embed="rId4">
            <a:alphaModFix/>
          </a:blip>
          <a:srcRect b="0" l="0" r="0" t="0"/>
          <a:stretch/>
        </p:blipFill>
        <p:spPr>
          <a:xfrm>
            <a:off x="901350" y="1414101"/>
            <a:ext cx="742019" cy="473300"/>
          </a:xfrm>
          <a:prstGeom prst="rect">
            <a:avLst/>
          </a:prstGeom>
          <a:noFill/>
          <a:ln>
            <a:noFill/>
          </a:ln>
        </p:spPr>
      </p:pic>
      <p:pic>
        <p:nvPicPr>
          <p:cNvPr id="423" name="Google Shape;423;p55"/>
          <p:cNvPicPr preferRelativeResize="0"/>
          <p:nvPr/>
        </p:nvPicPr>
        <p:blipFill rotWithShape="1">
          <a:blip r:embed="rId5">
            <a:alphaModFix/>
          </a:blip>
          <a:srcRect b="23375" l="0" r="0" t="21830"/>
          <a:stretch/>
        </p:blipFill>
        <p:spPr>
          <a:xfrm>
            <a:off x="2625175" y="1436250"/>
            <a:ext cx="1276959" cy="393601"/>
          </a:xfrm>
          <a:prstGeom prst="rect">
            <a:avLst/>
          </a:prstGeom>
          <a:noFill/>
          <a:ln>
            <a:noFill/>
          </a:ln>
        </p:spPr>
      </p:pic>
      <p:pic>
        <p:nvPicPr>
          <p:cNvPr id="424" name="Google Shape;424;p55"/>
          <p:cNvPicPr preferRelativeResize="0"/>
          <p:nvPr/>
        </p:nvPicPr>
        <p:blipFill rotWithShape="1">
          <a:blip r:embed="rId6">
            <a:alphaModFix/>
          </a:blip>
          <a:srcRect b="0" l="14921" r="14126" t="0"/>
          <a:stretch/>
        </p:blipFill>
        <p:spPr>
          <a:xfrm>
            <a:off x="892700" y="2270125"/>
            <a:ext cx="917492" cy="434325"/>
          </a:xfrm>
          <a:prstGeom prst="rect">
            <a:avLst/>
          </a:prstGeom>
          <a:noFill/>
          <a:ln>
            <a:noFill/>
          </a:ln>
        </p:spPr>
      </p:pic>
      <p:pic>
        <p:nvPicPr>
          <p:cNvPr id="425" name="Google Shape;425;p55"/>
          <p:cNvPicPr preferRelativeResize="0"/>
          <p:nvPr/>
        </p:nvPicPr>
        <p:blipFill rotWithShape="1">
          <a:blip r:embed="rId7">
            <a:alphaModFix/>
          </a:blip>
          <a:srcRect b="0" l="0" r="0" t="0"/>
          <a:stretch/>
        </p:blipFill>
        <p:spPr>
          <a:xfrm>
            <a:off x="4611925" y="1447580"/>
            <a:ext cx="917499" cy="370921"/>
          </a:xfrm>
          <a:prstGeom prst="rect">
            <a:avLst/>
          </a:prstGeom>
          <a:noFill/>
          <a:ln>
            <a:noFill/>
          </a:ln>
        </p:spPr>
      </p:pic>
      <p:pic>
        <p:nvPicPr>
          <p:cNvPr id="426" name="Google Shape;426;p55"/>
          <p:cNvPicPr preferRelativeResize="0"/>
          <p:nvPr/>
        </p:nvPicPr>
        <p:blipFill rotWithShape="1">
          <a:blip r:embed="rId8">
            <a:alphaModFix/>
          </a:blip>
          <a:srcRect b="0" l="0" r="0" t="0"/>
          <a:stretch/>
        </p:blipFill>
        <p:spPr>
          <a:xfrm>
            <a:off x="4798237" y="3148825"/>
            <a:ext cx="1279128" cy="370925"/>
          </a:xfrm>
          <a:prstGeom prst="rect">
            <a:avLst/>
          </a:prstGeom>
          <a:noFill/>
          <a:ln>
            <a:noFill/>
          </a:ln>
        </p:spPr>
      </p:pic>
      <p:pic>
        <p:nvPicPr>
          <p:cNvPr id="427" name="Google Shape;427;p55"/>
          <p:cNvPicPr preferRelativeResize="0"/>
          <p:nvPr/>
        </p:nvPicPr>
        <p:blipFill rotWithShape="1">
          <a:blip r:embed="rId9">
            <a:alphaModFix/>
          </a:blip>
          <a:srcRect b="0" l="0" r="0" t="0"/>
          <a:stretch/>
        </p:blipFill>
        <p:spPr>
          <a:xfrm>
            <a:off x="901350" y="3169850"/>
            <a:ext cx="1185951" cy="222350"/>
          </a:xfrm>
          <a:prstGeom prst="rect">
            <a:avLst/>
          </a:prstGeom>
          <a:noFill/>
          <a:ln>
            <a:noFill/>
          </a:ln>
        </p:spPr>
      </p:pic>
      <p:pic>
        <p:nvPicPr>
          <p:cNvPr id="428" name="Google Shape;428;p55"/>
          <p:cNvPicPr preferRelativeResize="0"/>
          <p:nvPr/>
        </p:nvPicPr>
        <p:blipFill rotWithShape="1">
          <a:blip r:embed="rId10">
            <a:alphaModFix/>
          </a:blip>
          <a:srcRect b="0" l="0" r="0" t="0"/>
          <a:stretch/>
        </p:blipFill>
        <p:spPr>
          <a:xfrm>
            <a:off x="6717925" y="1479329"/>
            <a:ext cx="1443625" cy="307447"/>
          </a:xfrm>
          <a:prstGeom prst="rect">
            <a:avLst/>
          </a:prstGeom>
          <a:noFill/>
          <a:ln>
            <a:noFill/>
          </a:ln>
        </p:spPr>
      </p:pic>
      <p:cxnSp>
        <p:nvCxnSpPr>
          <p:cNvPr id="429" name="Google Shape;429;p55"/>
          <p:cNvCxnSpPr/>
          <p:nvPr/>
        </p:nvCxnSpPr>
        <p:spPr>
          <a:xfrm flipH="1" rot="10800000">
            <a:off x="1148675" y="790000"/>
            <a:ext cx="2415000" cy="13200"/>
          </a:xfrm>
          <a:prstGeom prst="straightConnector1">
            <a:avLst/>
          </a:prstGeom>
          <a:noFill/>
          <a:ln cap="flat" cmpd="sng" w="38100">
            <a:solidFill>
              <a:schemeClr val="accent2"/>
            </a:solidFill>
            <a:prstDash val="solid"/>
            <a:round/>
            <a:headEnd len="sm" w="sm" type="none"/>
            <a:tailEnd len="sm" w="sm" type="none"/>
          </a:ln>
        </p:spPr>
      </p:cxnSp>
      <p:pic>
        <p:nvPicPr>
          <p:cNvPr id="430" name="Google Shape;430;p55"/>
          <p:cNvPicPr preferRelativeResize="0"/>
          <p:nvPr/>
        </p:nvPicPr>
        <p:blipFill>
          <a:blip r:embed="rId11">
            <a:alphaModFix/>
          </a:blip>
          <a:stretch>
            <a:fillRect/>
          </a:stretch>
        </p:blipFill>
        <p:spPr>
          <a:xfrm>
            <a:off x="4611925" y="2266500"/>
            <a:ext cx="1639962" cy="434325"/>
          </a:xfrm>
          <a:prstGeom prst="rect">
            <a:avLst/>
          </a:prstGeom>
          <a:noFill/>
          <a:ln>
            <a:noFill/>
          </a:ln>
        </p:spPr>
      </p:pic>
      <p:pic>
        <p:nvPicPr>
          <p:cNvPr id="431" name="Google Shape;431;p55"/>
          <p:cNvPicPr preferRelativeResize="0"/>
          <p:nvPr/>
        </p:nvPicPr>
        <p:blipFill>
          <a:blip r:embed="rId12">
            <a:alphaModFix/>
          </a:blip>
          <a:stretch>
            <a:fillRect/>
          </a:stretch>
        </p:blipFill>
        <p:spPr>
          <a:xfrm>
            <a:off x="6717925" y="2325450"/>
            <a:ext cx="1574800" cy="270675"/>
          </a:xfrm>
          <a:prstGeom prst="rect">
            <a:avLst/>
          </a:prstGeom>
          <a:noFill/>
          <a:ln>
            <a:noFill/>
          </a:ln>
        </p:spPr>
      </p:pic>
      <p:pic>
        <p:nvPicPr>
          <p:cNvPr id="432" name="Google Shape;432;p55"/>
          <p:cNvPicPr preferRelativeResize="0"/>
          <p:nvPr/>
        </p:nvPicPr>
        <p:blipFill>
          <a:blip r:embed="rId13">
            <a:alphaModFix/>
          </a:blip>
          <a:stretch>
            <a:fillRect/>
          </a:stretch>
        </p:blipFill>
        <p:spPr>
          <a:xfrm>
            <a:off x="2625175" y="3794650"/>
            <a:ext cx="1574799" cy="253740"/>
          </a:xfrm>
          <a:prstGeom prst="rect">
            <a:avLst/>
          </a:prstGeom>
          <a:noFill/>
          <a:ln>
            <a:noFill/>
          </a:ln>
        </p:spPr>
      </p:pic>
      <p:pic>
        <p:nvPicPr>
          <p:cNvPr id="433" name="Google Shape;433;p55"/>
          <p:cNvPicPr preferRelativeResize="0"/>
          <p:nvPr/>
        </p:nvPicPr>
        <p:blipFill>
          <a:blip r:embed="rId14">
            <a:alphaModFix/>
          </a:blip>
          <a:stretch>
            <a:fillRect/>
          </a:stretch>
        </p:blipFill>
        <p:spPr>
          <a:xfrm>
            <a:off x="5002225" y="3684874"/>
            <a:ext cx="859349" cy="473299"/>
          </a:xfrm>
          <a:prstGeom prst="rect">
            <a:avLst/>
          </a:prstGeom>
          <a:noFill/>
          <a:ln>
            <a:noFill/>
          </a:ln>
        </p:spPr>
      </p:pic>
      <p:sp>
        <p:nvSpPr>
          <p:cNvPr id="434" name="Google Shape;434;p55"/>
          <p:cNvSpPr txBox="1"/>
          <p:nvPr/>
        </p:nvSpPr>
        <p:spPr>
          <a:xfrm>
            <a:off x="508875" y="772150"/>
            <a:ext cx="5906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Trusted by industry leaders in the global marketplace</a:t>
            </a:r>
            <a:endParaRPr/>
          </a:p>
        </p:txBody>
      </p:sp>
      <p:pic>
        <p:nvPicPr>
          <p:cNvPr id="435" name="Google Shape;435;p55"/>
          <p:cNvPicPr preferRelativeResize="0"/>
          <p:nvPr/>
        </p:nvPicPr>
        <p:blipFill>
          <a:blip r:embed="rId15">
            <a:alphaModFix/>
          </a:blip>
          <a:stretch>
            <a:fillRect/>
          </a:stretch>
        </p:blipFill>
        <p:spPr>
          <a:xfrm>
            <a:off x="2930813" y="2089200"/>
            <a:ext cx="560499" cy="744522"/>
          </a:xfrm>
          <a:prstGeom prst="rect">
            <a:avLst/>
          </a:prstGeom>
          <a:noFill/>
          <a:ln>
            <a:noFill/>
          </a:ln>
        </p:spPr>
      </p:pic>
      <p:pic>
        <p:nvPicPr>
          <p:cNvPr id="436" name="Google Shape;436;p55"/>
          <p:cNvPicPr preferRelativeResize="0"/>
          <p:nvPr/>
        </p:nvPicPr>
        <p:blipFill>
          <a:blip r:embed="rId16">
            <a:alphaModFix/>
          </a:blip>
          <a:stretch>
            <a:fillRect/>
          </a:stretch>
        </p:blipFill>
        <p:spPr>
          <a:xfrm>
            <a:off x="2732158" y="3187312"/>
            <a:ext cx="1062992" cy="253750"/>
          </a:xfrm>
          <a:prstGeom prst="rect">
            <a:avLst/>
          </a:prstGeom>
          <a:noFill/>
          <a:ln>
            <a:noFill/>
          </a:ln>
        </p:spPr>
      </p:pic>
      <p:pic>
        <p:nvPicPr>
          <p:cNvPr id="437" name="Google Shape;437;p55"/>
          <p:cNvPicPr preferRelativeResize="0"/>
          <p:nvPr/>
        </p:nvPicPr>
        <p:blipFill>
          <a:blip r:embed="rId17">
            <a:alphaModFix/>
          </a:blip>
          <a:stretch>
            <a:fillRect/>
          </a:stretch>
        </p:blipFill>
        <p:spPr>
          <a:xfrm>
            <a:off x="6925722" y="3134804"/>
            <a:ext cx="1159200" cy="370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41" name="Shape 441"/>
        <p:cNvGrpSpPr/>
        <p:nvPr/>
      </p:nvGrpSpPr>
      <p:grpSpPr>
        <a:xfrm>
          <a:off x="0" y="0"/>
          <a:ext cx="0" cy="0"/>
          <a:chOff x="0" y="0"/>
          <a:chExt cx="0" cy="0"/>
        </a:xfrm>
      </p:grpSpPr>
      <p:sp>
        <p:nvSpPr>
          <p:cNvPr id="442" name="Google Shape;442;p56"/>
          <p:cNvSpPr txBox="1"/>
          <p:nvPr>
            <p:ph idx="4294967295" type="body"/>
          </p:nvPr>
        </p:nvSpPr>
        <p:spPr>
          <a:xfrm>
            <a:off x="360750" y="4433399"/>
            <a:ext cx="8422500" cy="710100"/>
          </a:xfrm>
          <a:prstGeom prst="rect">
            <a:avLst/>
          </a:prstGeom>
        </p:spPr>
        <p:txBody>
          <a:bodyPr anchorCtr="0" anchor="b" bIns="0" lIns="0" spcFirstLastPara="1" rIns="0" wrap="square" tIns="0">
            <a:noAutofit/>
          </a:bodyPr>
          <a:lstStyle/>
          <a:p>
            <a:pPr indent="0" lvl="0" marL="0" rtl="0" algn="ctr">
              <a:lnSpc>
                <a:spcPct val="50000"/>
              </a:lnSpc>
              <a:spcBef>
                <a:spcPts val="0"/>
              </a:spcBef>
              <a:spcAft>
                <a:spcPts val="0"/>
              </a:spcAft>
              <a:buNone/>
            </a:pPr>
            <a:r>
              <a:rPr lang="en" sz="1400">
                <a:solidFill>
                  <a:srgbClr val="FFFFFF"/>
                </a:solidFill>
                <a:latin typeface="Poppins"/>
                <a:ea typeface="Poppins"/>
                <a:cs typeface="Poppins"/>
                <a:sym typeface="Poppins"/>
              </a:rPr>
              <a:t>Roy Vercoulen | </a:t>
            </a:r>
            <a:r>
              <a:rPr lang="en" sz="1400" u="sng">
                <a:solidFill>
                  <a:schemeClr val="hlink"/>
                </a:solidFill>
                <a:latin typeface="Poppins"/>
                <a:ea typeface="Poppins"/>
                <a:cs typeface="Poppins"/>
                <a:sym typeface="Poppins"/>
                <a:hlinkClick r:id="rId3"/>
              </a:rPr>
              <a:t>roy@circular-iq.com</a:t>
            </a:r>
            <a:r>
              <a:rPr lang="en" sz="1400">
                <a:solidFill>
                  <a:srgbClr val="FFFFFF"/>
                </a:solidFill>
                <a:latin typeface="Poppins"/>
                <a:ea typeface="Poppins"/>
                <a:cs typeface="Poppins"/>
                <a:sym typeface="Poppins"/>
              </a:rPr>
              <a:t> | +31 6 5246 1128</a:t>
            </a:r>
            <a:endParaRPr sz="1400">
              <a:solidFill>
                <a:srgbClr val="FFFFFF"/>
              </a:solidFill>
              <a:latin typeface="Poppins"/>
              <a:ea typeface="Poppins"/>
              <a:cs typeface="Poppins"/>
              <a:sym typeface="Poppins"/>
            </a:endParaRPr>
          </a:p>
          <a:p>
            <a:pPr indent="0" lvl="0" marL="0" rtl="0" algn="l">
              <a:lnSpc>
                <a:spcPct val="50000"/>
              </a:lnSpc>
              <a:spcBef>
                <a:spcPts val="1000"/>
              </a:spcBef>
              <a:spcAft>
                <a:spcPts val="1000"/>
              </a:spcAft>
              <a:buNone/>
            </a:pPr>
            <a:r>
              <a:t/>
            </a:r>
            <a:endParaRPr>
              <a:solidFill>
                <a:srgbClr val="FFFFFF"/>
              </a:solidFill>
              <a:latin typeface="Poppins"/>
              <a:ea typeface="Poppins"/>
              <a:cs typeface="Poppins"/>
              <a:sym typeface="Poppins"/>
            </a:endParaRPr>
          </a:p>
        </p:txBody>
      </p:sp>
      <p:sp>
        <p:nvSpPr>
          <p:cNvPr id="443" name="Google Shape;443;p56"/>
          <p:cNvSpPr txBox="1"/>
          <p:nvPr/>
        </p:nvSpPr>
        <p:spPr>
          <a:xfrm>
            <a:off x="3176550" y="2296425"/>
            <a:ext cx="2790900" cy="1046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a:solidFill>
                  <a:schemeClr val="lt1"/>
                </a:solidFill>
                <a:latin typeface="Poppins"/>
                <a:ea typeface="Poppins"/>
                <a:cs typeface="Poppins"/>
                <a:sym typeface="Poppins"/>
              </a:rPr>
              <a:t>H</a:t>
            </a:r>
            <a:r>
              <a:rPr lang="en">
                <a:solidFill>
                  <a:schemeClr val="lt1"/>
                </a:solidFill>
                <a:latin typeface="Poppins"/>
                <a:ea typeface="Poppins"/>
                <a:cs typeface="Poppins"/>
                <a:sym typeface="Poppins"/>
              </a:rPr>
              <a:t>elp us empower your business to </a:t>
            </a:r>
            <a:r>
              <a:rPr b="1" lang="en">
                <a:solidFill>
                  <a:schemeClr val="accent2"/>
                </a:solidFill>
                <a:latin typeface="Poppins"/>
                <a:ea typeface="Poppins"/>
                <a:cs typeface="Poppins"/>
                <a:sym typeface="Poppins"/>
              </a:rPr>
              <a:t>over</a:t>
            </a:r>
            <a:r>
              <a:rPr b="1" lang="en">
                <a:solidFill>
                  <a:schemeClr val="accent2"/>
                </a:solidFill>
                <a:latin typeface="Poppins"/>
                <a:ea typeface="Poppins"/>
                <a:cs typeface="Poppins"/>
                <a:sym typeface="Poppins"/>
              </a:rPr>
              <a:t>-deliver </a:t>
            </a:r>
            <a:r>
              <a:rPr lang="en">
                <a:solidFill>
                  <a:schemeClr val="lt1"/>
                </a:solidFill>
                <a:latin typeface="Poppins"/>
                <a:ea typeface="Poppins"/>
                <a:cs typeface="Poppins"/>
                <a:sym typeface="Poppins"/>
              </a:rPr>
              <a:t>on its sustainability goals </a:t>
            </a:r>
            <a:endParaRPr>
              <a:solidFill>
                <a:schemeClr val="lt1"/>
              </a:solidFill>
              <a:latin typeface="Poppins"/>
              <a:ea typeface="Poppins"/>
              <a:cs typeface="Poppins"/>
              <a:sym typeface="Poppins"/>
            </a:endParaRPr>
          </a:p>
        </p:txBody>
      </p:sp>
      <p:pic>
        <p:nvPicPr>
          <p:cNvPr id="444" name="Google Shape;444;p56"/>
          <p:cNvPicPr preferRelativeResize="0"/>
          <p:nvPr/>
        </p:nvPicPr>
        <p:blipFill>
          <a:blip r:embed="rId4">
            <a:alphaModFix/>
          </a:blip>
          <a:stretch>
            <a:fillRect/>
          </a:stretch>
        </p:blipFill>
        <p:spPr>
          <a:xfrm>
            <a:off x="4071500" y="1174975"/>
            <a:ext cx="1001001" cy="112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type="ctrTitle"/>
          </p:nvPr>
        </p:nvSpPr>
        <p:spPr>
          <a:xfrm>
            <a:off x="557700" y="166700"/>
            <a:ext cx="83898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2200">
                <a:solidFill>
                  <a:schemeClr val="dk2"/>
                </a:solidFill>
                <a:latin typeface="Poppins"/>
                <a:ea typeface="Poppins"/>
                <a:cs typeface="Poppins"/>
                <a:sym typeface="Poppins"/>
              </a:rPr>
              <a:t>Why taking action now is crucial</a:t>
            </a:r>
            <a:endParaRPr sz="2800"/>
          </a:p>
        </p:txBody>
      </p:sp>
      <p:cxnSp>
        <p:nvCxnSpPr>
          <p:cNvPr id="220" name="Google Shape;220;p44"/>
          <p:cNvCxnSpPr/>
          <p:nvPr/>
        </p:nvCxnSpPr>
        <p:spPr>
          <a:xfrm>
            <a:off x="573497" y="714900"/>
            <a:ext cx="480000" cy="8100"/>
          </a:xfrm>
          <a:prstGeom prst="straightConnector1">
            <a:avLst/>
          </a:prstGeom>
          <a:noFill/>
          <a:ln cap="flat" cmpd="sng" w="38100">
            <a:solidFill>
              <a:schemeClr val="accent2"/>
            </a:solidFill>
            <a:prstDash val="solid"/>
            <a:round/>
            <a:headEnd len="sm" w="sm" type="none"/>
            <a:tailEnd len="sm" w="sm" type="none"/>
          </a:ln>
        </p:spPr>
      </p:cxnSp>
      <p:sp>
        <p:nvSpPr>
          <p:cNvPr id="221" name="Google Shape;221;p44"/>
          <p:cNvSpPr txBox="1"/>
          <p:nvPr/>
        </p:nvSpPr>
        <p:spPr>
          <a:xfrm>
            <a:off x="5043350" y="1832300"/>
            <a:ext cx="38391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Lack of </a:t>
            </a:r>
            <a:r>
              <a:rPr b="1" lang="en" sz="1300">
                <a:solidFill>
                  <a:schemeClr val="accent2"/>
                </a:solidFill>
                <a:latin typeface="Poppins"/>
                <a:ea typeface="Poppins"/>
                <a:cs typeface="Poppins"/>
                <a:sym typeface="Poppins"/>
              </a:rPr>
              <a:t>data</a:t>
            </a:r>
            <a:r>
              <a:rPr lang="en" sz="1300">
                <a:solidFill>
                  <a:schemeClr val="dk2"/>
                </a:solidFill>
                <a:latin typeface="Poppins Medium"/>
                <a:ea typeface="Poppins Medium"/>
                <a:cs typeface="Poppins Medium"/>
                <a:sym typeface="Poppins Medium"/>
              </a:rPr>
              <a:t> is no excuse </a:t>
            </a:r>
            <a:r>
              <a:rPr lang="en" sz="1300">
                <a:solidFill>
                  <a:schemeClr val="dk2"/>
                </a:solidFill>
                <a:latin typeface="Poppins Medium"/>
                <a:ea typeface="Poppins Medium"/>
                <a:cs typeface="Poppins Medium"/>
                <a:sym typeface="Poppins Medium"/>
              </a:rPr>
              <a:t>anymore</a:t>
            </a:r>
            <a:r>
              <a:rPr lang="en" sz="1300">
                <a:solidFill>
                  <a:schemeClr val="dk2"/>
                </a:solidFill>
                <a:latin typeface="Poppins Medium"/>
                <a:ea typeface="Poppins Medium"/>
                <a:cs typeface="Poppins Medium"/>
                <a:sym typeface="Poppins Medium"/>
              </a:rPr>
              <a:t>; </a:t>
            </a:r>
            <a:r>
              <a:rPr lang="en" sz="1300">
                <a:solidFill>
                  <a:schemeClr val="dk2"/>
                </a:solidFill>
                <a:latin typeface="Poppins Medium"/>
                <a:ea typeface="Poppins Medium"/>
                <a:cs typeface="Poppins Medium"/>
                <a:sym typeface="Poppins Medium"/>
              </a:rPr>
              <a:t>improving</a:t>
            </a:r>
            <a:r>
              <a:rPr lang="en" sz="1300">
                <a:solidFill>
                  <a:schemeClr val="dk2"/>
                </a:solidFill>
                <a:latin typeface="Poppins Medium"/>
                <a:ea typeface="Poppins Medium"/>
                <a:cs typeface="Poppins Medium"/>
                <a:sym typeface="Poppins Medium"/>
              </a:rPr>
              <a:t> data has to become a </a:t>
            </a:r>
            <a:r>
              <a:rPr b="1" lang="en" sz="1300">
                <a:solidFill>
                  <a:schemeClr val="accent2"/>
                </a:solidFill>
                <a:latin typeface="Poppins"/>
                <a:ea typeface="Poppins"/>
                <a:cs typeface="Poppins"/>
                <a:sym typeface="Poppins"/>
              </a:rPr>
              <a:t>priority</a:t>
            </a:r>
            <a:endParaRPr b="1" sz="1300">
              <a:solidFill>
                <a:schemeClr val="accent2"/>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dk2"/>
              </a:solidFill>
              <a:latin typeface="Poppins Medium"/>
              <a:ea typeface="Poppins Medium"/>
              <a:cs typeface="Poppins Medium"/>
              <a:sym typeface="Poppins Medium"/>
            </a:endParaRPr>
          </a:p>
        </p:txBody>
      </p:sp>
      <p:cxnSp>
        <p:nvCxnSpPr>
          <p:cNvPr id="222" name="Google Shape;222;p44"/>
          <p:cNvCxnSpPr/>
          <p:nvPr/>
        </p:nvCxnSpPr>
        <p:spPr>
          <a:xfrm flipH="1" rot="10800000">
            <a:off x="2230925" y="720275"/>
            <a:ext cx="3078300" cy="2700"/>
          </a:xfrm>
          <a:prstGeom prst="straightConnector1">
            <a:avLst/>
          </a:prstGeom>
          <a:noFill/>
          <a:ln cap="flat" cmpd="sng" w="38100">
            <a:solidFill>
              <a:schemeClr val="accent2"/>
            </a:solidFill>
            <a:prstDash val="solid"/>
            <a:round/>
            <a:headEnd len="sm" w="sm" type="none"/>
            <a:tailEnd len="sm" w="sm" type="none"/>
          </a:ln>
        </p:spPr>
      </p:cxnSp>
      <p:sp>
        <p:nvSpPr>
          <p:cNvPr id="223" name="Google Shape;223;p44"/>
          <p:cNvSpPr txBox="1"/>
          <p:nvPr/>
        </p:nvSpPr>
        <p:spPr>
          <a:xfrm>
            <a:off x="5043352" y="3298750"/>
            <a:ext cx="38391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Acting now increases the opportunities of complying with </a:t>
            </a:r>
            <a:r>
              <a:rPr b="1" lang="en" sz="1300">
                <a:solidFill>
                  <a:schemeClr val="accent2"/>
                </a:solidFill>
                <a:latin typeface="Poppins"/>
                <a:ea typeface="Poppins"/>
                <a:cs typeface="Poppins"/>
                <a:sym typeface="Poppins"/>
              </a:rPr>
              <a:t>CSRD</a:t>
            </a:r>
            <a:r>
              <a:rPr lang="en" sz="1300">
                <a:solidFill>
                  <a:schemeClr val="dk2"/>
                </a:solidFill>
                <a:latin typeface="Poppins Medium"/>
                <a:ea typeface="Poppins Medium"/>
                <a:cs typeface="Poppins Medium"/>
                <a:sym typeface="Poppins Medium"/>
              </a:rPr>
              <a:t> in time; delaying the decision increases exposure to risks</a:t>
            </a:r>
            <a:endParaRPr sz="1300">
              <a:solidFill>
                <a:schemeClr val="dk2"/>
              </a:solidFill>
              <a:latin typeface="Poppins Medium"/>
              <a:ea typeface="Poppins Medium"/>
              <a:cs typeface="Poppins Medium"/>
              <a:sym typeface="Poppins Medium"/>
            </a:endParaRPr>
          </a:p>
        </p:txBody>
      </p:sp>
      <p:sp>
        <p:nvSpPr>
          <p:cNvPr id="224" name="Google Shape;224;p44"/>
          <p:cNvSpPr txBox="1"/>
          <p:nvPr/>
        </p:nvSpPr>
        <p:spPr>
          <a:xfrm>
            <a:off x="5043351" y="2611625"/>
            <a:ext cx="38391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Seizing </a:t>
            </a:r>
            <a:r>
              <a:rPr b="1" lang="en" sz="1300">
                <a:solidFill>
                  <a:schemeClr val="accent2"/>
                </a:solidFill>
                <a:latin typeface="Poppins"/>
                <a:ea typeface="Poppins"/>
                <a:cs typeface="Poppins"/>
                <a:sym typeface="Poppins"/>
              </a:rPr>
              <a:t>first mover advantage</a:t>
            </a:r>
            <a:r>
              <a:rPr lang="en" sz="1300">
                <a:solidFill>
                  <a:schemeClr val="dk2"/>
                </a:solidFill>
                <a:latin typeface="Poppins Medium"/>
                <a:ea typeface="Poppins Medium"/>
                <a:cs typeface="Poppins Medium"/>
                <a:sym typeface="Poppins Medium"/>
              </a:rPr>
              <a:t> results in higher than expected financial benefits </a:t>
            </a:r>
            <a:endParaRPr sz="1300">
              <a:solidFill>
                <a:schemeClr val="dk2"/>
              </a:solidFill>
              <a:latin typeface="Poppins Medium"/>
              <a:ea typeface="Poppins Medium"/>
              <a:cs typeface="Poppins Medium"/>
              <a:sym typeface="Poppins Medium"/>
            </a:endParaRPr>
          </a:p>
        </p:txBody>
      </p:sp>
      <p:grpSp>
        <p:nvGrpSpPr>
          <p:cNvPr id="225" name="Google Shape;225;p44"/>
          <p:cNvGrpSpPr/>
          <p:nvPr/>
        </p:nvGrpSpPr>
        <p:grpSpPr>
          <a:xfrm>
            <a:off x="4692263" y="1953933"/>
            <a:ext cx="292513" cy="400200"/>
            <a:chOff x="5086750" y="2022100"/>
            <a:chExt cx="292513" cy="400200"/>
          </a:xfrm>
        </p:grpSpPr>
        <p:sp>
          <p:nvSpPr>
            <p:cNvPr id="226" name="Google Shape;226;p44"/>
            <p:cNvSpPr/>
            <p:nvPr/>
          </p:nvSpPr>
          <p:spPr>
            <a:xfrm>
              <a:off x="5086750" y="207595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 name="Google Shape;227;p44"/>
            <p:cNvSpPr txBox="1"/>
            <p:nvPr/>
          </p:nvSpPr>
          <p:spPr>
            <a:xfrm>
              <a:off x="5086763" y="202210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1</a:t>
              </a:r>
              <a:endParaRPr b="1">
                <a:solidFill>
                  <a:schemeClr val="lt1"/>
                </a:solidFill>
                <a:latin typeface="Poppins"/>
                <a:ea typeface="Poppins"/>
                <a:cs typeface="Poppins"/>
                <a:sym typeface="Poppins"/>
              </a:endParaRPr>
            </a:p>
          </p:txBody>
        </p:sp>
      </p:grpSp>
      <p:grpSp>
        <p:nvGrpSpPr>
          <p:cNvPr id="228" name="Google Shape;228;p44"/>
          <p:cNvGrpSpPr/>
          <p:nvPr/>
        </p:nvGrpSpPr>
        <p:grpSpPr>
          <a:xfrm>
            <a:off x="4692188" y="2666395"/>
            <a:ext cx="292650" cy="400200"/>
            <a:chOff x="5086675" y="2821275"/>
            <a:chExt cx="292650" cy="400200"/>
          </a:xfrm>
        </p:grpSpPr>
        <p:sp>
          <p:nvSpPr>
            <p:cNvPr id="229" name="Google Shape;229;p44"/>
            <p:cNvSpPr/>
            <p:nvPr/>
          </p:nvSpPr>
          <p:spPr>
            <a:xfrm>
              <a:off x="5086675" y="2875125"/>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 name="Google Shape;230;p44"/>
            <p:cNvSpPr txBox="1"/>
            <p:nvPr/>
          </p:nvSpPr>
          <p:spPr>
            <a:xfrm>
              <a:off x="5086825" y="2821275"/>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2</a:t>
              </a:r>
              <a:endParaRPr b="1">
                <a:solidFill>
                  <a:schemeClr val="lt1"/>
                </a:solidFill>
                <a:latin typeface="Poppins"/>
                <a:ea typeface="Poppins"/>
                <a:cs typeface="Poppins"/>
                <a:sym typeface="Poppins"/>
              </a:endParaRPr>
            </a:p>
          </p:txBody>
        </p:sp>
      </p:grpSp>
      <p:grpSp>
        <p:nvGrpSpPr>
          <p:cNvPr id="231" name="Google Shape;231;p44"/>
          <p:cNvGrpSpPr/>
          <p:nvPr/>
        </p:nvGrpSpPr>
        <p:grpSpPr>
          <a:xfrm>
            <a:off x="4692188" y="3348783"/>
            <a:ext cx="292650" cy="400200"/>
            <a:chOff x="5086750" y="3421250"/>
            <a:chExt cx="292650" cy="400200"/>
          </a:xfrm>
        </p:grpSpPr>
        <p:sp>
          <p:nvSpPr>
            <p:cNvPr id="232" name="Google Shape;232;p44"/>
            <p:cNvSpPr/>
            <p:nvPr/>
          </p:nvSpPr>
          <p:spPr>
            <a:xfrm>
              <a:off x="5086750" y="347510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 name="Google Shape;233;p44"/>
            <p:cNvSpPr txBox="1"/>
            <p:nvPr/>
          </p:nvSpPr>
          <p:spPr>
            <a:xfrm>
              <a:off x="5086900" y="342125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3</a:t>
              </a:r>
              <a:endParaRPr b="1">
                <a:solidFill>
                  <a:schemeClr val="lt1"/>
                </a:solidFill>
                <a:latin typeface="Poppins"/>
                <a:ea typeface="Poppins"/>
                <a:cs typeface="Poppins"/>
                <a:sym typeface="Poppins"/>
              </a:endParaRPr>
            </a:p>
          </p:txBody>
        </p:sp>
      </p:grpSp>
      <p:pic>
        <p:nvPicPr>
          <p:cNvPr id="234" name="Google Shape;234;p44"/>
          <p:cNvPicPr preferRelativeResize="0"/>
          <p:nvPr/>
        </p:nvPicPr>
        <p:blipFill rotWithShape="1">
          <a:blip r:embed="rId3">
            <a:alphaModFix/>
          </a:blip>
          <a:srcRect b="0" l="0" r="0" t="0"/>
          <a:stretch/>
        </p:blipFill>
        <p:spPr>
          <a:xfrm rot="10800000">
            <a:off x="508075" y="1140770"/>
            <a:ext cx="3382500" cy="3382500"/>
          </a:xfrm>
          <a:prstGeom prst="rect">
            <a:avLst/>
          </a:prstGeom>
          <a:noFill/>
          <a:ln>
            <a:noFill/>
          </a:ln>
        </p:spPr>
      </p:pic>
      <p:sp>
        <p:nvSpPr>
          <p:cNvPr id="235" name="Google Shape;235;p44"/>
          <p:cNvSpPr/>
          <p:nvPr/>
        </p:nvSpPr>
        <p:spPr>
          <a:xfrm>
            <a:off x="1189675" y="1822375"/>
            <a:ext cx="2019300" cy="20193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44"/>
          <p:cNvPicPr preferRelativeResize="0"/>
          <p:nvPr/>
        </p:nvPicPr>
        <p:blipFill>
          <a:blip r:embed="rId4">
            <a:alphaModFix/>
          </a:blip>
          <a:stretch>
            <a:fillRect/>
          </a:stretch>
        </p:blipFill>
        <p:spPr>
          <a:xfrm>
            <a:off x="1396012" y="2028712"/>
            <a:ext cx="1606625" cy="1606625"/>
          </a:xfrm>
          <a:prstGeom prst="rect">
            <a:avLst/>
          </a:prstGeom>
          <a:noFill/>
          <a:ln>
            <a:noFill/>
          </a:ln>
        </p:spPr>
      </p:pic>
      <p:sp>
        <p:nvSpPr>
          <p:cNvPr id="237" name="Google Shape;237;p44"/>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cxnSp>
        <p:nvCxnSpPr>
          <p:cNvPr id="238" name="Google Shape;238;p44"/>
          <p:cNvCxnSpPr/>
          <p:nvPr/>
        </p:nvCxnSpPr>
        <p:spPr>
          <a:xfrm>
            <a:off x="1189672" y="717575"/>
            <a:ext cx="813900" cy="156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p:nvPr/>
        </p:nvSpPr>
        <p:spPr>
          <a:xfrm>
            <a:off x="4795775" y="2357275"/>
            <a:ext cx="3796200" cy="21447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5"/>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245" name="Google Shape;245;p45"/>
          <p:cNvSpPr txBox="1"/>
          <p:nvPr/>
        </p:nvSpPr>
        <p:spPr>
          <a:xfrm>
            <a:off x="5005608" y="2449177"/>
            <a:ext cx="3011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1000" u="none" cap="none" strike="noStrike">
                <a:solidFill>
                  <a:schemeClr val="accent2"/>
                </a:solidFill>
                <a:latin typeface="Poppins"/>
                <a:ea typeface="Poppins"/>
                <a:cs typeface="Poppins"/>
                <a:sym typeface="Poppins"/>
              </a:rPr>
              <a:t>In alignment with:</a:t>
            </a:r>
            <a:endParaRPr b="1" i="0" sz="1000" u="none" cap="none" strike="noStrike">
              <a:solidFill>
                <a:schemeClr val="accent2"/>
              </a:solidFill>
              <a:latin typeface="Poppins"/>
              <a:ea typeface="Poppins"/>
              <a:cs typeface="Poppins"/>
              <a:sym typeface="Poppins"/>
            </a:endParaRPr>
          </a:p>
        </p:txBody>
      </p:sp>
      <p:sp>
        <p:nvSpPr>
          <p:cNvPr id="246" name="Google Shape;246;p45"/>
          <p:cNvSpPr txBox="1"/>
          <p:nvPr>
            <p:ph type="ctrTitle"/>
          </p:nvPr>
        </p:nvSpPr>
        <p:spPr>
          <a:xfrm>
            <a:off x="4885825" y="1846300"/>
            <a:ext cx="2811300" cy="4305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1100">
                <a:solidFill>
                  <a:schemeClr val="accent1"/>
                </a:solidFill>
                <a:latin typeface="Poppins"/>
                <a:ea typeface="Poppins"/>
                <a:cs typeface="Poppins"/>
                <a:sym typeface="Poppins"/>
              </a:rPr>
              <a:t>GhG Protocol is</a:t>
            </a:r>
            <a:r>
              <a:rPr b="1" lang="en" sz="1100">
                <a:solidFill>
                  <a:schemeClr val="accent2"/>
                </a:solidFill>
                <a:latin typeface="Poppins"/>
                <a:ea typeface="Poppins"/>
                <a:cs typeface="Poppins"/>
                <a:sym typeface="Poppins"/>
              </a:rPr>
              <a:t> the standard </a:t>
            </a:r>
            <a:r>
              <a:rPr b="1" lang="en" sz="1100">
                <a:solidFill>
                  <a:schemeClr val="accent2"/>
                </a:solidFill>
                <a:latin typeface="Poppins"/>
                <a:ea typeface="Poppins"/>
                <a:cs typeface="Poppins"/>
                <a:sym typeface="Poppins"/>
              </a:rPr>
              <a:t>globally</a:t>
            </a:r>
            <a:endParaRPr b="1" sz="1100">
              <a:solidFill>
                <a:schemeClr val="accent2"/>
              </a:solidFill>
              <a:latin typeface="Poppins"/>
              <a:ea typeface="Poppins"/>
              <a:cs typeface="Poppins"/>
              <a:sym typeface="Poppins"/>
            </a:endParaRPr>
          </a:p>
          <a:p>
            <a:pPr indent="0" lvl="0" marL="0" rtl="0" algn="ctr">
              <a:lnSpc>
                <a:spcPct val="95348"/>
              </a:lnSpc>
              <a:spcBef>
                <a:spcPts val="0"/>
              </a:spcBef>
              <a:spcAft>
                <a:spcPts val="0"/>
              </a:spcAft>
              <a:buClr>
                <a:schemeClr val="dk1"/>
              </a:buClr>
              <a:buSzPts val="1100"/>
              <a:buFont typeface="Arial"/>
              <a:buNone/>
            </a:pPr>
            <a:r>
              <a:t/>
            </a:r>
            <a:endParaRPr b="1" sz="900">
              <a:solidFill>
                <a:schemeClr val="dk2"/>
              </a:solidFill>
              <a:latin typeface="Poppins"/>
              <a:ea typeface="Poppins"/>
              <a:cs typeface="Poppins"/>
              <a:sym typeface="Poppins"/>
            </a:endParaRPr>
          </a:p>
        </p:txBody>
      </p:sp>
      <p:pic>
        <p:nvPicPr>
          <p:cNvPr id="247" name="Google Shape;247;p45"/>
          <p:cNvPicPr preferRelativeResize="0"/>
          <p:nvPr/>
        </p:nvPicPr>
        <p:blipFill rotWithShape="1">
          <a:blip r:embed="rId3">
            <a:alphaModFix/>
          </a:blip>
          <a:srcRect b="20421" l="0" r="0" t="23319"/>
          <a:stretch/>
        </p:blipFill>
        <p:spPr>
          <a:xfrm>
            <a:off x="4726825" y="440700"/>
            <a:ext cx="1892700" cy="430500"/>
          </a:xfrm>
          <a:prstGeom prst="rect">
            <a:avLst/>
          </a:prstGeom>
          <a:noFill/>
          <a:ln>
            <a:noFill/>
          </a:ln>
        </p:spPr>
      </p:pic>
      <p:pic>
        <p:nvPicPr>
          <p:cNvPr id="248" name="Google Shape;248;p45"/>
          <p:cNvPicPr preferRelativeResize="0"/>
          <p:nvPr/>
        </p:nvPicPr>
        <p:blipFill rotWithShape="1">
          <a:blip r:embed="rId4">
            <a:alphaModFix/>
          </a:blip>
          <a:srcRect b="0" l="0" r="0" t="0"/>
          <a:stretch/>
        </p:blipFill>
        <p:spPr>
          <a:xfrm rot="10800000">
            <a:off x="278051" y="440701"/>
            <a:ext cx="3995199" cy="3995199"/>
          </a:xfrm>
          <a:prstGeom prst="rect">
            <a:avLst/>
          </a:prstGeom>
          <a:noFill/>
          <a:ln>
            <a:noFill/>
          </a:ln>
        </p:spPr>
      </p:pic>
      <p:sp>
        <p:nvSpPr>
          <p:cNvPr id="249" name="Google Shape;249;p45"/>
          <p:cNvSpPr txBox="1"/>
          <p:nvPr>
            <p:ph idx="1" type="subTitle"/>
          </p:nvPr>
        </p:nvSpPr>
        <p:spPr>
          <a:xfrm>
            <a:off x="884250" y="1613025"/>
            <a:ext cx="2782800" cy="14343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rPr b="1" lang="en" sz="1800">
                <a:solidFill>
                  <a:schemeClr val="accent1"/>
                </a:solidFill>
                <a:latin typeface="Poppins"/>
                <a:ea typeface="Poppins"/>
                <a:cs typeface="Poppins"/>
                <a:sym typeface="Poppins"/>
              </a:rPr>
              <a:t>CTI</a:t>
            </a:r>
            <a:r>
              <a:rPr lang="en" sz="1800">
                <a:solidFill>
                  <a:schemeClr val="accent1"/>
                </a:solidFill>
                <a:latin typeface="Poppins Medium"/>
                <a:ea typeface="Poppins Medium"/>
                <a:cs typeface="Poppins Medium"/>
                <a:sym typeface="Poppins Medium"/>
              </a:rPr>
              <a:t> is the recognized measurement approach for the circular economy</a:t>
            </a:r>
            <a:endParaRPr sz="1800">
              <a:solidFill>
                <a:schemeClr val="accent1"/>
              </a:solidFill>
              <a:latin typeface="Poppins Medium"/>
              <a:ea typeface="Poppins Medium"/>
              <a:cs typeface="Poppins Medium"/>
              <a:sym typeface="Poppins Medium"/>
            </a:endParaRPr>
          </a:p>
          <a:p>
            <a:pPr indent="0" lvl="0" marL="0" rtl="0" algn="ctr">
              <a:lnSpc>
                <a:spcPct val="100000"/>
              </a:lnSpc>
              <a:spcBef>
                <a:spcPts val="0"/>
              </a:spcBef>
              <a:spcAft>
                <a:spcPts val="0"/>
              </a:spcAft>
              <a:buSzPts val="2400"/>
              <a:buNone/>
            </a:pPr>
            <a:r>
              <a:t/>
            </a:r>
            <a:endParaRPr sz="1800">
              <a:solidFill>
                <a:schemeClr val="accent1"/>
              </a:solidFill>
              <a:latin typeface="Poppins Medium"/>
              <a:ea typeface="Poppins Medium"/>
              <a:cs typeface="Poppins Medium"/>
              <a:sym typeface="Poppins Medium"/>
            </a:endParaRPr>
          </a:p>
          <a:p>
            <a:pPr indent="457200" lvl="0" marL="457200" rtl="0" algn="ctr">
              <a:lnSpc>
                <a:spcPct val="100000"/>
              </a:lnSpc>
              <a:spcBef>
                <a:spcPts val="0"/>
              </a:spcBef>
              <a:spcAft>
                <a:spcPts val="0"/>
              </a:spcAft>
              <a:buSzPts val="2400"/>
              <a:buNone/>
            </a:pPr>
            <a:r>
              <a:rPr lang="en" sz="1600">
                <a:solidFill>
                  <a:schemeClr val="accent1"/>
                </a:solidFill>
                <a:latin typeface="Poppins Medium"/>
                <a:ea typeface="Poppins Medium"/>
                <a:cs typeface="Poppins Medium"/>
                <a:sym typeface="Poppins Medium"/>
              </a:rPr>
              <a:t>  involved </a:t>
            </a:r>
            <a:endParaRPr sz="1600">
              <a:solidFill>
                <a:schemeClr val="accent1"/>
              </a:solidFill>
              <a:latin typeface="Poppins Medium"/>
              <a:ea typeface="Poppins Medium"/>
              <a:cs typeface="Poppins Medium"/>
              <a:sym typeface="Poppins Medium"/>
            </a:endParaRPr>
          </a:p>
          <a:p>
            <a:pPr indent="0" lvl="0" marL="0" rtl="0" algn="ctr">
              <a:lnSpc>
                <a:spcPct val="100000"/>
              </a:lnSpc>
              <a:spcBef>
                <a:spcPts val="0"/>
              </a:spcBef>
              <a:spcAft>
                <a:spcPts val="0"/>
              </a:spcAft>
              <a:buSzPts val="2400"/>
              <a:buNone/>
            </a:pPr>
            <a:r>
              <a:rPr lang="en" sz="1600">
                <a:solidFill>
                  <a:schemeClr val="accent1"/>
                </a:solidFill>
                <a:latin typeface="Poppins Medium"/>
                <a:ea typeface="Poppins Medium"/>
                <a:cs typeface="Poppins Medium"/>
                <a:sym typeface="Poppins Medium"/>
              </a:rPr>
              <a:t>from the start</a:t>
            </a:r>
            <a:endParaRPr sz="1600">
              <a:solidFill>
                <a:schemeClr val="accent1"/>
              </a:solidFill>
              <a:latin typeface="Poppins Medium"/>
              <a:ea typeface="Poppins Medium"/>
              <a:cs typeface="Poppins Medium"/>
              <a:sym typeface="Poppins Medium"/>
            </a:endParaRPr>
          </a:p>
        </p:txBody>
      </p:sp>
      <p:sp>
        <p:nvSpPr>
          <p:cNvPr id="250" name="Google Shape;250;p45"/>
          <p:cNvSpPr txBox="1"/>
          <p:nvPr>
            <p:ph type="ctrTitle"/>
          </p:nvPr>
        </p:nvSpPr>
        <p:spPr>
          <a:xfrm>
            <a:off x="4885825" y="871200"/>
            <a:ext cx="3958500" cy="4305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1900">
                <a:solidFill>
                  <a:schemeClr val="accent1"/>
                </a:solidFill>
                <a:latin typeface="Poppins"/>
                <a:ea typeface="Poppins"/>
                <a:cs typeface="Poppins"/>
                <a:sym typeface="Poppins"/>
              </a:rPr>
              <a:t>Created</a:t>
            </a:r>
            <a:r>
              <a:rPr b="1" lang="en" sz="1900">
                <a:solidFill>
                  <a:schemeClr val="accent2"/>
                </a:solidFill>
                <a:latin typeface="Poppins"/>
                <a:ea typeface="Poppins"/>
                <a:cs typeface="Poppins"/>
                <a:sym typeface="Poppins"/>
              </a:rPr>
              <a:t> CTI  Framework</a:t>
            </a:r>
            <a:endParaRPr b="1" sz="1900">
              <a:solidFill>
                <a:schemeClr val="accent2"/>
              </a:solidFill>
              <a:latin typeface="Poppins"/>
              <a:ea typeface="Poppins"/>
              <a:cs typeface="Poppins"/>
              <a:sym typeface="Poppins"/>
            </a:endParaRPr>
          </a:p>
          <a:p>
            <a:pPr indent="0" lvl="0" marL="0" rtl="0" algn="l">
              <a:lnSpc>
                <a:spcPct val="95348"/>
              </a:lnSpc>
              <a:spcBef>
                <a:spcPts val="0"/>
              </a:spcBef>
              <a:spcAft>
                <a:spcPts val="0"/>
              </a:spcAft>
              <a:buClr>
                <a:schemeClr val="dk1"/>
              </a:buClr>
              <a:buSzPts val="1100"/>
              <a:buFont typeface="Arial"/>
              <a:buNone/>
            </a:pPr>
            <a:r>
              <a:t/>
            </a:r>
            <a:endParaRPr b="1" sz="900">
              <a:solidFill>
                <a:schemeClr val="dk2"/>
              </a:solidFill>
              <a:latin typeface="Poppins"/>
              <a:ea typeface="Poppins"/>
              <a:cs typeface="Poppins"/>
              <a:sym typeface="Poppins"/>
            </a:endParaRPr>
          </a:p>
        </p:txBody>
      </p:sp>
      <p:pic>
        <p:nvPicPr>
          <p:cNvPr id="251" name="Google Shape;251;p45"/>
          <p:cNvPicPr preferRelativeResize="0"/>
          <p:nvPr/>
        </p:nvPicPr>
        <p:blipFill>
          <a:blip r:embed="rId5">
            <a:alphaModFix/>
          </a:blip>
          <a:stretch>
            <a:fillRect/>
          </a:stretch>
        </p:blipFill>
        <p:spPr>
          <a:xfrm>
            <a:off x="4885825" y="1375850"/>
            <a:ext cx="1714211" cy="476775"/>
          </a:xfrm>
          <a:prstGeom prst="rect">
            <a:avLst/>
          </a:prstGeom>
          <a:noFill/>
          <a:ln>
            <a:noFill/>
          </a:ln>
        </p:spPr>
      </p:pic>
      <p:pic>
        <p:nvPicPr>
          <p:cNvPr id="252" name="Google Shape;252;p45"/>
          <p:cNvPicPr preferRelativeResize="0"/>
          <p:nvPr/>
        </p:nvPicPr>
        <p:blipFill>
          <a:blip r:embed="rId6">
            <a:alphaModFix/>
          </a:blip>
          <a:stretch>
            <a:fillRect/>
          </a:stretch>
        </p:blipFill>
        <p:spPr>
          <a:xfrm>
            <a:off x="5138875" y="2821405"/>
            <a:ext cx="548700" cy="575570"/>
          </a:xfrm>
          <a:prstGeom prst="rect">
            <a:avLst/>
          </a:prstGeom>
          <a:noFill/>
          <a:ln>
            <a:noFill/>
          </a:ln>
        </p:spPr>
      </p:pic>
      <p:pic>
        <p:nvPicPr>
          <p:cNvPr id="253" name="Google Shape;253;p45"/>
          <p:cNvPicPr preferRelativeResize="0"/>
          <p:nvPr/>
        </p:nvPicPr>
        <p:blipFill rotWithShape="1">
          <a:blip r:embed="rId7">
            <a:alphaModFix/>
          </a:blip>
          <a:srcRect b="17229" l="9206" r="10102" t="15466"/>
          <a:stretch/>
        </p:blipFill>
        <p:spPr>
          <a:xfrm>
            <a:off x="5948762" y="2793825"/>
            <a:ext cx="1005701" cy="476774"/>
          </a:xfrm>
          <a:prstGeom prst="rect">
            <a:avLst/>
          </a:prstGeom>
          <a:noFill/>
          <a:ln>
            <a:noFill/>
          </a:ln>
        </p:spPr>
      </p:pic>
      <p:pic>
        <p:nvPicPr>
          <p:cNvPr id="254" name="Google Shape;254;p45"/>
          <p:cNvPicPr preferRelativeResize="0"/>
          <p:nvPr/>
        </p:nvPicPr>
        <p:blipFill rotWithShape="1">
          <a:blip r:embed="rId8">
            <a:alphaModFix/>
          </a:blip>
          <a:srcRect b="14088" l="5649" r="5374" t="10451"/>
          <a:stretch/>
        </p:blipFill>
        <p:spPr>
          <a:xfrm>
            <a:off x="7097144" y="2821399"/>
            <a:ext cx="1146583" cy="393601"/>
          </a:xfrm>
          <a:prstGeom prst="rect">
            <a:avLst/>
          </a:prstGeom>
          <a:noFill/>
          <a:ln>
            <a:noFill/>
          </a:ln>
        </p:spPr>
      </p:pic>
      <p:pic>
        <p:nvPicPr>
          <p:cNvPr id="255" name="Google Shape;255;p45"/>
          <p:cNvPicPr preferRelativeResize="0"/>
          <p:nvPr/>
        </p:nvPicPr>
        <p:blipFill rotWithShape="1">
          <a:blip r:embed="rId9">
            <a:alphaModFix/>
          </a:blip>
          <a:srcRect b="22741" l="17967" r="16958" t="22062"/>
          <a:stretch/>
        </p:blipFill>
        <p:spPr>
          <a:xfrm>
            <a:off x="5138872" y="3577788"/>
            <a:ext cx="706003" cy="598800"/>
          </a:xfrm>
          <a:prstGeom prst="rect">
            <a:avLst/>
          </a:prstGeom>
          <a:noFill/>
          <a:ln>
            <a:noFill/>
          </a:ln>
        </p:spPr>
      </p:pic>
      <p:pic>
        <p:nvPicPr>
          <p:cNvPr id="256" name="Google Shape;256;p45"/>
          <p:cNvPicPr preferRelativeResize="0"/>
          <p:nvPr/>
        </p:nvPicPr>
        <p:blipFill>
          <a:blip r:embed="rId10">
            <a:alphaModFix/>
          </a:blip>
          <a:stretch>
            <a:fillRect/>
          </a:stretch>
        </p:blipFill>
        <p:spPr>
          <a:xfrm>
            <a:off x="5991000" y="3384425"/>
            <a:ext cx="1325605" cy="338700"/>
          </a:xfrm>
          <a:prstGeom prst="rect">
            <a:avLst/>
          </a:prstGeom>
          <a:noFill/>
          <a:ln>
            <a:noFill/>
          </a:ln>
        </p:spPr>
      </p:pic>
      <p:pic>
        <p:nvPicPr>
          <p:cNvPr id="257" name="Google Shape;257;p45"/>
          <p:cNvPicPr preferRelativeResize="0"/>
          <p:nvPr/>
        </p:nvPicPr>
        <p:blipFill rotWithShape="1">
          <a:blip r:embed="rId11">
            <a:alphaModFix/>
          </a:blip>
          <a:srcRect b="12487" l="10433" r="10527" t="0"/>
          <a:stretch/>
        </p:blipFill>
        <p:spPr>
          <a:xfrm>
            <a:off x="7620025" y="3384438"/>
            <a:ext cx="623698" cy="575549"/>
          </a:xfrm>
          <a:prstGeom prst="rect">
            <a:avLst/>
          </a:prstGeom>
          <a:noFill/>
          <a:ln>
            <a:noFill/>
          </a:ln>
        </p:spPr>
      </p:pic>
      <p:pic>
        <p:nvPicPr>
          <p:cNvPr id="258" name="Google Shape;258;p45"/>
          <p:cNvPicPr preferRelativeResize="0"/>
          <p:nvPr/>
        </p:nvPicPr>
        <p:blipFill rotWithShape="1">
          <a:blip r:embed="rId12">
            <a:alphaModFix/>
          </a:blip>
          <a:srcRect b="31100" l="9000" r="8272" t="28399"/>
          <a:stretch/>
        </p:blipFill>
        <p:spPr>
          <a:xfrm>
            <a:off x="7317671" y="4080675"/>
            <a:ext cx="877954" cy="206650"/>
          </a:xfrm>
          <a:prstGeom prst="rect">
            <a:avLst/>
          </a:prstGeom>
          <a:noFill/>
          <a:ln>
            <a:noFill/>
          </a:ln>
        </p:spPr>
      </p:pic>
      <p:pic>
        <p:nvPicPr>
          <p:cNvPr id="259" name="Google Shape;259;p45"/>
          <p:cNvPicPr preferRelativeResize="0"/>
          <p:nvPr/>
        </p:nvPicPr>
        <p:blipFill rotWithShape="1">
          <a:blip r:embed="rId13">
            <a:alphaModFix/>
          </a:blip>
          <a:srcRect b="9656" l="8063" r="8976" t="8369"/>
          <a:stretch/>
        </p:blipFill>
        <p:spPr>
          <a:xfrm>
            <a:off x="5990988" y="3858350"/>
            <a:ext cx="1015269" cy="430500"/>
          </a:xfrm>
          <a:prstGeom prst="rect">
            <a:avLst/>
          </a:prstGeom>
          <a:noFill/>
          <a:ln>
            <a:noFill/>
          </a:ln>
          <a:effectLst>
            <a:outerShdw blurRad="157163" rotWithShape="0" algn="bl" dir="4860000" dist="57150">
              <a:srgbClr val="434343">
                <a:alpha val="19000"/>
              </a:srgbClr>
            </a:outerShdw>
          </a:effectLst>
        </p:spPr>
      </p:pic>
      <p:pic>
        <p:nvPicPr>
          <p:cNvPr id="260" name="Google Shape;260;p45"/>
          <p:cNvPicPr preferRelativeResize="0"/>
          <p:nvPr/>
        </p:nvPicPr>
        <p:blipFill rotWithShape="1">
          <a:blip r:embed="rId14">
            <a:alphaModFix/>
          </a:blip>
          <a:srcRect b="0" l="0" r="0" t="0"/>
          <a:stretch/>
        </p:blipFill>
        <p:spPr>
          <a:xfrm>
            <a:off x="1165425" y="3031388"/>
            <a:ext cx="1146573" cy="155604"/>
          </a:xfrm>
          <a:prstGeom prst="rect">
            <a:avLst/>
          </a:prstGeom>
          <a:noFill/>
          <a:ln>
            <a:noFill/>
          </a:ln>
        </p:spPr>
      </p:pic>
      <p:sp>
        <p:nvSpPr>
          <p:cNvPr id="261" name="Google Shape;261;p45"/>
          <p:cNvSpPr/>
          <p:nvPr/>
        </p:nvSpPr>
        <p:spPr>
          <a:xfrm>
            <a:off x="1488650" y="440700"/>
            <a:ext cx="1384500" cy="644700"/>
          </a:xfrm>
          <a:prstGeom prst="roundRect">
            <a:avLst>
              <a:gd fmla="val 16667" name="adj"/>
            </a:avLst>
          </a:prstGeom>
          <a:solidFill>
            <a:schemeClr val="accent5"/>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5"/>
          <p:cNvSpPr txBox="1"/>
          <p:nvPr/>
        </p:nvSpPr>
        <p:spPr>
          <a:xfrm>
            <a:off x="1488650" y="398124"/>
            <a:ext cx="181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latin typeface="Poppins"/>
                <a:ea typeface="Poppins"/>
                <a:cs typeface="Poppins"/>
                <a:sym typeface="Poppins"/>
              </a:rPr>
              <a:t>CTI Framework</a:t>
            </a:r>
            <a:endParaRPr b="1" i="1" sz="800">
              <a:solidFill>
                <a:schemeClr val="dk2"/>
              </a:solidFill>
              <a:latin typeface="Poppins"/>
              <a:ea typeface="Poppins"/>
              <a:cs typeface="Poppins"/>
              <a:sym typeface="Poppins"/>
            </a:endParaRPr>
          </a:p>
        </p:txBody>
      </p:sp>
      <p:pic>
        <p:nvPicPr>
          <p:cNvPr id="263" name="Google Shape;263;p45"/>
          <p:cNvPicPr preferRelativeResize="0"/>
          <p:nvPr/>
        </p:nvPicPr>
        <p:blipFill rotWithShape="1">
          <a:blip r:embed="rId3">
            <a:alphaModFix/>
          </a:blip>
          <a:srcRect b="20421" l="0" r="0" t="23319"/>
          <a:stretch/>
        </p:blipFill>
        <p:spPr>
          <a:xfrm>
            <a:off x="1479575" y="664900"/>
            <a:ext cx="1402650" cy="319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ctrTitle"/>
          </p:nvPr>
        </p:nvSpPr>
        <p:spPr>
          <a:xfrm>
            <a:off x="557700" y="166700"/>
            <a:ext cx="59421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Proposal</a:t>
            </a:r>
            <a:r>
              <a:rPr b="1" lang="en" sz="3000">
                <a:solidFill>
                  <a:schemeClr val="dk2"/>
                </a:solidFill>
                <a:latin typeface="Poppins"/>
                <a:ea typeface="Poppins"/>
                <a:cs typeface="Poppins"/>
                <a:sym typeface="Poppins"/>
              </a:rPr>
              <a:t> overview</a:t>
            </a:r>
            <a:endParaRPr/>
          </a:p>
        </p:txBody>
      </p:sp>
      <p:cxnSp>
        <p:nvCxnSpPr>
          <p:cNvPr id="269" name="Google Shape;269;p46"/>
          <p:cNvCxnSpPr/>
          <p:nvPr/>
        </p:nvCxnSpPr>
        <p:spPr>
          <a:xfrm flipH="1" rot="10800000">
            <a:off x="576072" y="840050"/>
            <a:ext cx="3679500" cy="28500"/>
          </a:xfrm>
          <a:prstGeom prst="straightConnector1">
            <a:avLst/>
          </a:prstGeom>
          <a:noFill/>
          <a:ln cap="flat" cmpd="sng" w="38100">
            <a:solidFill>
              <a:schemeClr val="accent2"/>
            </a:solidFill>
            <a:prstDash val="solid"/>
            <a:round/>
            <a:headEnd len="sm" w="sm" type="none"/>
            <a:tailEnd len="sm" w="sm" type="none"/>
          </a:ln>
        </p:spPr>
      </p:cxnSp>
      <p:pic>
        <p:nvPicPr>
          <p:cNvPr id="270" name="Google Shape;270;p46"/>
          <p:cNvPicPr preferRelativeResize="0"/>
          <p:nvPr/>
        </p:nvPicPr>
        <p:blipFill rotWithShape="1">
          <a:blip r:embed="rId3">
            <a:alphaModFix/>
          </a:blip>
          <a:srcRect b="0" l="2501" r="2387" t="56651"/>
          <a:stretch/>
        </p:blipFill>
        <p:spPr>
          <a:xfrm rot="5400000">
            <a:off x="6372125" y="1396825"/>
            <a:ext cx="5163825" cy="2356625"/>
          </a:xfrm>
          <a:prstGeom prst="rect">
            <a:avLst/>
          </a:prstGeom>
          <a:noFill/>
          <a:ln>
            <a:noFill/>
          </a:ln>
        </p:spPr>
      </p:pic>
      <p:sp>
        <p:nvSpPr>
          <p:cNvPr id="271" name="Google Shape;271;p46"/>
          <p:cNvSpPr txBox="1"/>
          <p:nvPr/>
        </p:nvSpPr>
        <p:spPr>
          <a:xfrm>
            <a:off x="1055075" y="1119025"/>
            <a:ext cx="6471900" cy="3324600"/>
          </a:xfrm>
          <a:prstGeom prst="rect">
            <a:avLst/>
          </a:prstGeom>
          <a:noFill/>
          <a:ln>
            <a:noFill/>
          </a:ln>
        </p:spPr>
        <p:txBody>
          <a:bodyPr anchorCtr="0" anchor="t" bIns="91425" lIns="91425" spcFirstLastPara="1" rIns="91425" wrap="square" tIns="91425">
            <a:spAutoFit/>
          </a:bodyPr>
          <a:lstStyle/>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Circular IQ will support your team and the selected company’s project-team in selecting the right assessment-scope- and indicator-modules to deliver an impactful proof of Concept within Company and immediately showcase baseline performance on a set of key circularity-performance indicators;</a:t>
            </a:r>
            <a:endParaRPr sz="1200">
              <a:latin typeface="Montserrat SemiBold"/>
              <a:ea typeface="Montserrat SemiBold"/>
              <a:cs typeface="Montserrat SemiBold"/>
              <a:sym typeface="Montserrat SemiBold"/>
            </a:endParaRPr>
          </a:p>
          <a:p>
            <a:pPr indent="0" lvl="0" marL="914400" rtl="0" algn="just">
              <a:spcBef>
                <a:spcPts val="0"/>
              </a:spcBef>
              <a:spcAft>
                <a:spcPts val="0"/>
              </a:spcAft>
              <a:buNone/>
            </a:pPr>
            <a:r>
              <a:t/>
            </a:r>
            <a:endParaRPr sz="1200">
              <a:latin typeface="Montserrat SemiBold"/>
              <a:ea typeface="Montserrat SemiBold"/>
              <a:cs typeface="Montserrat SemiBold"/>
              <a:sym typeface="Montserrat SemiBold"/>
            </a:endParaRPr>
          </a:p>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Together with you, we will select an assessment-scope of your choice. Circular IQ will support your company in executing on the delivery; providing hands-on support all steps of the way and transferring </a:t>
            </a:r>
            <a:r>
              <a:rPr lang="en" sz="1200">
                <a:latin typeface="Montserrat SemiBold"/>
                <a:ea typeface="Montserrat SemiBold"/>
                <a:cs typeface="Montserrat SemiBold"/>
                <a:sym typeface="Montserrat SemiBold"/>
              </a:rPr>
              <a:t>analytics</a:t>
            </a:r>
            <a:r>
              <a:rPr lang="en" sz="1200">
                <a:latin typeface="Montserrat SemiBold"/>
                <a:ea typeface="Montserrat SemiBold"/>
                <a:cs typeface="Montserrat SemiBold"/>
                <a:sym typeface="Montserrat SemiBold"/>
              </a:rPr>
              <a:t> and scenario-planning capabilities to your team. Establishing clarity on baseline performance &amp; improvement scenarios.</a:t>
            </a:r>
            <a:endParaRPr sz="1200">
              <a:latin typeface="Montserrat SemiBold"/>
              <a:ea typeface="Montserrat SemiBold"/>
              <a:cs typeface="Montserrat SemiBold"/>
              <a:sym typeface="Montserrat SemiBold"/>
            </a:endParaRPr>
          </a:p>
          <a:p>
            <a:pPr indent="0" lvl="0" marL="457200" rtl="0" algn="just">
              <a:spcBef>
                <a:spcPts val="0"/>
              </a:spcBef>
              <a:spcAft>
                <a:spcPts val="0"/>
              </a:spcAft>
              <a:buNone/>
            </a:pPr>
            <a:r>
              <a:t/>
            </a:r>
            <a:endParaRPr sz="1200">
              <a:latin typeface="Montserrat SemiBold"/>
              <a:ea typeface="Montserrat SemiBold"/>
              <a:cs typeface="Montserrat SemiBold"/>
              <a:sym typeface="Montserrat SemiBold"/>
            </a:endParaRPr>
          </a:p>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You purchase a CTI Tool Premium membership for 12 months including a kickstarter (€ 22.000 ex VAT), with this package all costs for the first 12 months inside the scope of this proposal are covered (50 assessments, all support needed for completing 1 kickstarter, plus 25 additional expert-hours*).</a:t>
            </a:r>
            <a:endParaRPr sz="1200">
              <a:latin typeface="Montserrat SemiBold"/>
              <a:ea typeface="Montserrat SemiBold"/>
              <a:cs typeface="Montserrat SemiBold"/>
              <a:sym typeface="Montserrat SemiBold"/>
            </a:endParaRPr>
          </a:p>
        </p:txBody>
      </p:sp>
      <p:sp>
        <p:nvSpPr>
          <p:cNvPr id="272" name="Google Shape;272;p46"/>
          <p:cNvSpPr txBox="1"/>
          <p:nvPr/>
        </p:nvSpPr>
        <p:spPr>
          <a:xfrm>
            <a:off x="5680450" y="4638325"/>
            <a:ext cx="309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SemiBold"/>
                <a:ea typeface="Montserrat SemiBold"/>
                <a:cs typeface="Montserrat SemiBold"/>
                <a:sym typeface="Montserrat SemiBold"/>
              </a:rPr>
              <a:t>*</a:t>
            </a:r>
            <a:r>
              <a:rPr lang="en" sz="800" u="sng">
                <a:solidFill>
                  <a:schemeClr val="hlink"/>
                </a:solidFill>
                <a:latin typeface="Montserrat SemiBold"/>
                <a:ea typeface="Montserrat SemiBold"/>
                <a:cs typeface="Montserrat SemiBold"/>
                <a:sym typeface="Montserrat SemiBold"/>
                <a:hlinkClick r:id="rId4"/>
              </a:rPr>
              <a:t>https://ctitool.com/pricing/</a:t>
            </a:r>
            <a:r>
              <a:rPr lang="en" sz="800">
                <a:latin typeface="Montserrat SemiBold"/>
                <a:ea typeface="Montserrat SemiBold"/>
                <a:cs typeface="Montserrat SemiBold"/>
                <a:sym typeface="Montserrat SemiBold"/>
              </a:rPr>
              <a:t> (to be updated per 1/1/’24)</a:t>
            </a:r>
            <a:endParaRPr sz="800">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p:nvPr/>
        </p:nvSpPr>
        <p:spPr>
          <a:xfrm>
            <a:off x="4795775" y="2787875"/>
            <a:ext cx="3796200" cy="17142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7"/>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pic>
        <p:nvPicPr>
          <p:cNvPr id="279" name="Google Shape;279;p47"/>
          <p:cNvPicPr preferRelativeResize="0"/>
          <p:nvPr/>
        </p:nvPicPr>
        <p:blipFill rotWithShape="1">
          <a:blip r:embed="rId3">
            <a:alphaModFix/>
          </a:blip>
          <a:srcRect b="0" l="0" r="0" t="0"/>
          <a:stretch/>
        </p:blipFill>
        <p:spPr>
          <a:xfrm rot="10800000">
            <a:off x="278051" y="440701"/>
            <a:ext cx="3995199" cy="3995199"/>
          </a:xfrm>
          <a:prstGeom prst="rect">
            <a:avLst/>
          </a:prstGeom>
          <a:noFill/>
          <a:ln>
            <a:noFill/>
          </a:ln>
        </p:spPr>
      </p:pic>
      <p:grpSp>
        <p:nvGrpSpPr>
          <p:cNvPr id="280" name="Google Shape;280;p47"/>
          <p:cNvGrpSpPr/>
          <p:nvPr/>
        </p:nvGrpSpPr>
        <p:grpSpPr>
          <a:xfrm>
            <a:off x="1786918" y="243084"/>
            <a:ext cx="977478" cy="942385"/>
            <a:chOff x="1906475" y="768950"/>
            <a:chExt cx="731700" cy="724800"/>
          </a:xfrm>
        </p:grpSpPr>
        <p:sp>
          <p:nvSpPr>
            <p:cNvPr id="281" name="Google Shape;281;p47"/>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47"/>
            <p:cNvPicPr preferRelativeResize="0"/>
            <p:nvPr/>
          </p:nvPicPr>
          <p:blipFill rotWithShape="1">
            <a:blip r:embed="rId4">
              <a:alphaModFix/>
            </a:blip>
            <a:srcRect b="0" l="0" r="0" t="0"/>
            <a:stretch/>
          </p:blipFill>
          <p:spPr>
            <a:xfrm>
              <a:off x="1953925" y="809613"/>
              <a:ext cx="643450" cy="643450"/>
            </a:xfrm>
            <a:prstGeom prst="rect">
              <a:avLst/>
            </a:prstGeom>
            <a:noFill/>
            <a:ln>
              <a:noFill/>
            </a:ln>
          </p:spPr>
        </p:pic>
      </p:grpSp>
      <p:pic>
        <p:nvPicPr>
          <p:cNvPr id="283" name="Google Shape;283;p47"/>
          <p:cNvPicPr preferRelativeResize="0"/>
          <p:nvPr/>
        </p:nvPicPr>
        <p:blipFill>
          <a:blip r:embed="rId5">
            <a:alphaModFix/>
          </a:blip>
          <a:stretch>
            <a:fillRect/>
          </a:stretch>
        </p:blipFill>
        <p:spPr>
          <a:xfrm>
            <a:off x="4986475" y="3126200"/>
            <a:ext cx="898387" cy="942400"/>
          </a:xfrm>
          <a:prstGeom prst="rect">
            <a:avLst/>
          </a:prstGeom>
          <a:noFill/>
          <a:ln>
            <a:noFill/>
          </a:ln>
        </p:spPr>
      </p:pic>
      <p:sp>
        <p:nvSpPr>
          <p:cNvPr id="284" name="Google Shape;284;p47"/>
          <p:cNvSpPr txBox="1"/>
          <p:nvPr/>
        </p:nvSpPr>
        <p:spPr>
          <a:xfrm>
            <a:off x="4795775" y="4425775"/>
            <a:ext cx="3796200" cy="29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lang="en" sz="700">
                <a:solidFill>
                  <a:schemeClr val="dk2"/>
                </a:solidFill>
                <a:latin typeface="Poppins"/>
                <a:ea typeface="Poppins"/>
                <a:cs typeface="Poppins"/>
                <a:sym typeface="Poppins"/>
              </a:rPr>
              <a:t>GRI 301,  ISO 14021 &amp; ISO 20400 </a:t>
            </a:r>
            <a:endParaRPr b="1" i="0" sz="700" u="none" cap="none" strike="noStrike">
              <a:solidFill>
                <a:schemeClr val="accent2"/>
              </a:solidFill>
              <a:latin typeface="Poppins"/>
              <a:ea typeface="Poppins"/>
              <a:cs typeface="Poppins"/>
              <a:sym typeface="Poppins"/>
            </a:endParaRPr>
          </a:p>
        </p:txBody>
      </p:sp>
      <p:pic>
        <p:nvPicPr>
          <p:cNvPr id="285" name="Google Shape;285;p47"/>
          <p:cNvPicPr preferRelativeResize="0"/>
          <p:nvPr/>
        </p:nvPicPr>
        <p:blipFill>
          <a:blip r:embed="rId6">
            <a:alphaModFix/>
          </a:blip>
          <a:stretch>
            <a:fillRect/>
          </a:stretch>
        </p:blipFill>
        <p:spPr>
          <a:xfrm>
            <a:off x="7212750" y="3166725"/>
            <a:ext cx="1378152" cy="861350"/>
          </a:xfrm>
          <a:prstGeom prst="rect">
            <a:avLst/>
          </a:prstGeom>
          <a:noFill/>
          <a:ln>
            <a:noFill/>
          </a:ln>
          <a:effectLst>
            <a:outerShdw blurRad="157163" rotWithShape="0" algn="bl" dir="4860000" dist="57150">
              <a:srgbClr val="434343">
                <a:alpha val="19000"/>
              </a:srgbClr>
            </a:outerShdw>
          </a:effectLst>
        </p:spPr>
      </p:pic>
      <p:pic>
        <p:nvPicPr>
          <p:cNvPr id="286" name="Google Shape;286;p47"/>
          <p:cNvPicPr preferRelativeResize="0"/>
          <p:nvPr/>
        </p:nvPicPr>
        <p:blipFill rotWithShape="1">
          <a:blip r:embed="rId7">
            <a:alphaModFix/>
          </a:blip>
          <a:srcRect b="8192" l="29962" r="30061" t="10208"/>
          <a:stretch/>
        </p:blipFill>
        <p:spPr>
          <a:xfrm>
            <a:off x="6137050" y="3086208"/>
            <a:ext cx="977400" cy="1022400"/>
          </a:xfrm>
          <a:prstGeom prst="ellipse">
            <a:avLst/>
          </a:prstGeom>
          <a:noFill/>
          <a:ln>
            <a:noFill/>
          </a:ln>
        </p:spPr>
      </p:pic>
      <p:pic>
        <p:nvPicPr>
          <p:cNvPr id="287" name="Google Shape;287;p47"/>
          <p:cNvPicPr preferRelativeResize="0"/>
          <p:nvPr/>
        </p:nvPicPr>
        <p:blipFill>
          <a:blip r:embed="rId8">
            <a:alphaModFix/>
          </a:blip>
          <a:stretch>
            <a:fillRect/>
          </a:stretch>
        </p:blipFill>
        <p:spPr>
          <a:xfrm>
            <a:off x="483388" y="1392249"/>
            <a:ext cx="3584550" cy="2056025"/>
          </a:xfrm>
          <a:prstGeom prst="rect">
            <a:avLst/>
          </a:prstGeom>
          <a:noFill/>
          <a:ln>
            <a:noFill/>
          </a:ln>
          <a:effectLst>
            <a:outerShdw blurRad="100013" rotWithShape="0" algn="bl" dir="4200000" dist="47625">
              <a:schemeClr val="accent6">
                <a:alpha val="67000"/>
              </a:schemeClr>
            </a:outerShdw>
          </a:effectLst>
        </p:spPr>
      </p:pic>
      <p:sp>
        <p:nvSpPr>
          <p:cNvPr id="288" name="Google Shape;288;p47"/>
          <p:cNvSpPr txBox="1"/>
          <p:nvPr/>
        </p:nvSpPr>
        <p:spPr>
          <a:xfrm>
            <a:off x="5302475" y="838250"/>
            <a:ext cx="2782800" cy="143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2000">
                <a:solidFill>
                  <a:srgbClr val="1C195C"/>
                </a:solidFill>
                <a:latin typeface="Poppins"/>
                <a:ea typeface="Poppins"/>
                <a:cs typeface="Poppins"/>
                <a:sym typeface="Poppins"/>
              </a:rPr>
              <a:t>CTI</a:t>
            </a:r>
            <a:r>
              <a:rPr lang="en" sz="2000">
                <a:solidFill>
                  <a:srgbClr val="1C195C"/>
                </a:solidFill>
                <a:latin typeface="Poppins Medium"/>
                <a:ea typeface="Poppins Medium"/>
                <a:cs typeface="Poppins Medium"/>
                <a:sym typeface="Poppins Medium"/>
              </a:rPr>
              <a:t> is fully aligned with requirements from CSRD.</a:t>
            </a:r>
            <a:endParaRPr sz="1800">
              <a:solidFill>
                <a:srgbClr val="1C195C"/>
              </a:solidFill>
              <a:latin typeface="Poppins Medium"/>
              <a:ea typeface="Poppins Medium"/>
              <a:cs typeface="Poppins Medium"/>
              <a:sym typeface="Poppins Medium"/>
            </a:endParaRPr>
          </a:p>
        </p:txBody>
      </p:sp>
      <p:sp>
        <p:nvSpPr>
          <p:cNvPr id="289" name="Google Shape;289;p47"/>
          <p:cNvSpPr txBox="1"/>
          <p:nvPr/>
        </p:nvSpPr>
        <p:spPr>
          <a:xfrm>
            <a:off x="5125750" y="182755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Poppins SemiBold"/>
                <a:ea typeface="Poppins SemiBold"/>
                <a:cs typeface="Poppins SemiBold"/>
                <a:sym typeface="Poppins SemiBold"/>
                <a:hlinkClick r:id="rId9"/>
              </a:rPr>
              <a:t>LINK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CTI Framework Definitions &amp; Logic</a:t>
            </a:r>
            <a:endParaRPr/>
          </a:p>
        </p:txBody>
      </p:sp>
      <p:pic>
        <p:nvPicPr>
          <p:cNvPr id="295" name="Google Shape;295;p48"/>
          <p:cNvPicPr preferRelativeResize="0"/>
          <p:nvPr/>
        </p:nvPicPr>
        <p:blipFill>
          <a:blip r:embed="rId3">
            <a:alphaModFix/>
          </a:blip>
          <a:stretch>
            <a:fillRect/>
          </a:stretch>
        </p:blipFill>
        <p:spPr>
          <a:xfrm>
            <a:off x="152400" y="1124225"/>
            <a:ext cx="8721766" cy="38668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9"/>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inflow</a:t>
            </a:r>
            <a:endParaRPr/>
          </a:p>
        </p:txBody>
      </p:sp>
      <p:pic>
        <p:nvPicPr>
          <p:cNvPr id="301" name="Google Shape;301;p49"/>
          <p:cNvPicPr preferRelativeResize="0"/>
          <p:nvPr/>
        </p:nvPicPr>
        <p:blipFill rotWithShape="1">
          <a:blip r:embed="rId3">
            <a:alphaModFix/>
          </a:blip>
          <a:srcRect b="0" l="0" r="63657" t="0"/>
          <a:stretch/>
        </p:blipFill>
        <p:spPr>
          <a:xfrm>
            <a:off x="303125" y="1124225"/>
            <a:ext cx="3169649" cy="3866875"/>
          </a:xfrm>
          <a:prstGeom prst="rect">
            <a:avLst/>
          </a:prstGeom>
          <a:noFill/>
          <a:ln>
            <a:noFill/>
          </a:ln>
        </p:spPr>
      </p:pic>
      <p:pic>
        <p:nvPicPr>
          <p:cNvPr id="302" name="Google Shape;302;p49"/>
          <p:cNvPicPr preferRelativeResize="0"/>
          <p:nvPr/>
        </p:nvPicPr>
        <p:blipFill rotWithShape="1">
          <a:blip r:embed="rId4">
            <a:alphaModFix/>
          </a:blip>
          <a:srcRect b="0" l="40011" r="0" t="0"/>
          <a:stretch/>
        </p:blipFill>
        <p:spPr>
          <a:xfrm>
            <a:off x="3579725" y="1361113"/>
            <a:ext cx="5083423" cy="3393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outflow</a:t>
            </a:r>
            <a:endParaRPr/>
          </a:p>
        </p:txBody>
      </p:sp>
      <p:pic>
        <p:nvPicPr>
          <p:cNvPr id="308" name="Google Shape;308;p50"/>
          <p:cNvPicPr preferRelativeResize="0"/>
          <p:nvPr/>
        </p:nvPicPr>
        <p:blipFill rotWithShape="1">
          <a:blip r:embed="rId3">
            <a:alphaModFix/>
          </a:blip>
          <a:srcRect b="0" l="36599" r="21060" t="0"/>
          <a:stretch/>
        </p:blipFill>
        <p:spPr>
          <a:xfrm>
            <a:off x="263775" y="1124250"/>
            <a:ext cx="3758700" cy="3935883"/>
          </a:xfrm>
          <a:prstGeom prst="rect">
            <a:avLst/>
          </a:prstGeom>
          <a:noFill/>
          <a:ln>
            <a:noFill/>
          </a:ln>
        </p:spPr>
      </p:pic>
      <p:pic>
        <p:nvPicPr>
          <p:cNvPr id="309" name="Google Shape;309;p50"/>
          <p:cNvPicPr preferRelativeResize="0"/>
          <p:nvPr/>
        </p:nvPicPr>
        <p:blipFill>
          <a:blip r:embed="rId4">
            <a:alphaModFix/>
          </a:blip>
          <a:stretch>
            <a:fillRect/>
          </a:stretch>
        </p:blipFill>
        <p:spPr>
          <a:xfrm>
            <a:off x="4022475" y="1064438"/>
            <a:ext cx="4700752" cy="3986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315" name="Google Shape;315;p51"/>
          <p:cNvSpPr txBox="1"/>
          <p:nvPr/>
        </p:nvSpPr>
        <p:spPr>
          <a:xfrm>
            <a:off x="847883" y="2003425"/>
            <a:ext cx="2526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lang="en" sz="1000">
                <a:solidFill>
                  <a:schemeClr val="lt1"/>
                </a:solidFill>
                <a:latin typeface="Poppins"/>
                <a:ea typeface="Poppins"/>
                <a:cs typeface="Poppins"/>
                <a:sym typeface="Poppins"/>
              </a:rPr>
              <a:t>Standards</a:t>
            </a:r>
            <a:r>
              <a:rPr b="1" lang="en" sz="1300">
                <a:solidFill>
                  <a:schemeClr val="lt1"/>
                </a:solidFill>
                <a:latin typeface="Poppins"/>
                <a:ea typeface="Poppins"/>
                <a:cs typeface="Poppins"/>
                <a:sym typeface="Poppins"/>
              </a:rPr>
              <a:t>*</a:t>
            </a:r>
            <a:endParaRPr b="1" i="0" sz="1000" u="none" cap="none" strike="noStrike">
              <a:solidFill>
                <a:schemeClr val="lt1"/>
              </a:solidFill>
              <a:latin typeface="Poppins"/>
              <a:ea typeface="Poppins"/>
              <a:cs typeface="Poppins"/>
              <a:sym typeface="Poppins"/>
            </a:endParaRPr>
          </a:p>
        </p:txBody>
      </p:sp>
      <p:sp>
        <p:nvSpPr>
          <p:cNvPr id="316" name="Google Shape;316;p51"/>
          <p:cNvSpPr txBox="1"/>
          <p:nvPr/>
        </p:nvSpPr>
        <p:spPr>
          <a:xfrm>
            <a:off x="3445483" y="2003425"/>
            <a:ext cx="2526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t/>
            </a:r>
            <a:endParaRPr b="1" i="0" sz="1300" u="none" cap="none" strike="noStrike">
              <a:solidFill>
                <a:schemeClr val="lt1"/>
              </a:solidFill>
              <a:latin typeface="Poppins"/>
              <a:ea typeface="Poppins"/>
              <a:cs typeface="Poppins"/>
              <a:sym typeface="Poppins"/>
            </a:endParaRPr>
          </a:p>
        </p:txBody>
      </p:sp>
      <p:sp>
        <p:nvSpPr>
          <p:cNvPr id="317" name="Google Shape;317;p51"/>
          <p:cNvSpPr/>
          <p:nvPr/>
        </p:nvSpPr>
        <p:spPr>
          <a:xfrm>
            <a:off x="6043075" y="1911525"/>
            <a:ext cx="2526900" cy="2144700"/>
          </a:xfrm>
          <a:prstGeom prst="roundRect">
            <a:avLst>
              <a:gd fmla="val 16667" name="adj"/>
            </a:avLst>
          </a:prstGeom>
          <a:no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Char char="●"/>
            </a:pPr>
            <a:r>
              <a:rPr lang="en">
                <a:solidFill>
                  <a:schemeClr val="lt1"/>
                </a:solidFill>
              </a:rPr>
              <a:t>Questionnaire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CTI Tool</a:t>
            </a:r>
            <a:br>
              <a:rPr lang="en">
                <a:solidFill>
                  <a:schemeClr val="lt1"/>
                </a:solidFill>
              </a:rPr>
            </a:br>
            <a:br>
              <a:rPr lang="en">
                <a:solidFill>
                  <a:schemeClr val="lt1"/>
                </a:solidFill>
              </a:rPr>
            </a:br>
            <a:endParaRPr>
              <a:solidFill>
                <a:schemeClr val="lt1"/>
              </a:solidFill>
            </a:endParaRPr>
          </a:p>
        </p:txBody>
      </p:sp>
      <p:sp>
        <p:nvSpPr>
          <p:cNvPr id="318" name="Google Shape;318;p51"/>
          <p:cNvSpPr txBox="1"/>
          <p:nvPr/>
        </p:nvSpPr>
        <p:spPr>
          <a:xfrm>
            <a:off x="6043158" y="2003425"/>
            <a:ext cx="2526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lang="en" sz="1000">
                <a:solidFill>
                  <a:schemeClr val="lt1"/>
                </a:solidFill>
                <a:latin typeface="Poppins"/>
                <a:ea typeface="Poppins"/>
                <a:cs typeface="Poppins"/>
                <a:sym typeface="Poppins"/>
              </a:rPr>
              <a:t>Tools</a:t>
            </a:r>
            <a:endParaRPr b="1" i="0" sz="1000" u="none" cap="none" strike="noStrike">
              <a:solidFill>
                <a:schemeClr val="lt1"/>
              </a:solidFill>
              <a:latin typeface="Poppins"/>
              <a:ea typeface="Poppins"/>
              <a:cs typeface="Poppins"/>
              <a:sym typeface="Poppins"/>
            </a:endParaRPr>
          </a:p>
        </p:txBody>
      </p:sp>
      <p:grpSp>
        <p:nvGrpSpPr>
          <p:cNvPr id="319" name="Google Shape;319;p51"/>
          <p:cNvGrpSpPr/>
          <p:nvPr/>
        </p:nvGrpSpPr>
        <p:grpSpPr>
          <a:xfrm>
            <a:off x="148293" y="126059"/>
            <a:ext cx="977478" cy="942385"/>
            <a:chOff x="1906475" y="768950"/>
            <a:chExt cx="731700" cy="724800"/>
          </a:xfrm>
        </p:grpSpPr>
        <p:sp>
          <p:nvSpPr>
            <p:cNvPr id="320" name="Google Shape;320;p51"/>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51"/>
            <p:cNvPicPr preferRelativeResize="0"/>
            <p:nvPr/>
          </p:nvPicPr>
          <p:blipFill rotWithShape="1">
            <a:blip r:embed="rId3">
              <a:alphaModFix/>
            </a:blip>
            <a:srcRect b="0" l="0" r="0" t="0"/>
            <a:stretch/>
          </p:blipFill>
          <p:spPr>
            <a:xfrm>
              <a:off x="1953925" y="809613"/>
              <a:ext cx="643450" cy="643450"/>
            </a:xfrm>
            <a:prstGeom prst="rect">
              <a:avLst/>
            </a:prstGeom>
            <a:noFill/>
            <a:ln>
              <a:noFill/>
            </a:ln>
          </p:spPr>
        </p:pic>
      </p:grpSp>
      <p:pic>
        <p:nvPicPr>
          <p:cNvPr id="322" name="Google Shape;322;p51"/>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323" name="Google Shape;323;p51"/>
          <p:cNvPicPr preferRelativeResize="0"/>
          <p:nvPr/>
        </p:nvPicPr>
        <p:blipFill rotWithShape="1">
          <a:blip r:embed="rId5">
            <a:alphaModFix/>
          </a:blip>
          <a:srcRect b="9656" l="8063" r="8976" t="8369"/>
          <a:stretch/>
        </p:blipFill>
        <p:spPr>
          <a:xfrm>
            <a:off x="129400" y="278075"/>
            <a:ext cx="1015269" cy="430500"/>
          </a:xfrm>
          <a:prstGeom prst="rect">
            <a:avLst/>
          </a:prstGeom>
          <a:noFill/>
          <a:ln>
            <a:noFill/>
          </a:ln>
        </p:spPr>
      </p:pic>
      <p:sp>
        <p:nvSpPr>
          <p:cNvPr id="324" name="Google Shape;324;p51"/>
          <p:cNvSpPr txBox="1"/>
          <p:nvPr/>
        </p:nvSpPr>
        <p:spPr>
          <a:xfrm>
            <a:off x="6792050" y="2986250"/>
            <a:ext cx="1677000" cy="38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grpSp>
        <p:nvGrpSpPr>
          <p:cNvPr id="325" name="Google Shape;325;p51"/>
          <p:cNvGrpSpPr/>
          <p:nvPr/>
        </p:nvGrpSpPr>
        <p:grpSpPr>
          <a:xfrm>
            <a:off x="6880125" y="2945968"/>
            <a:ext cx="470995" cy="465467"/>
            <a:chOff x="1906475" y="768950"/>
            <a:chExt cx="731700" cy="724800"/>
          </a:xfrm>
        </p:grpSpPr>
        <p:sp>
          <p:nvSpPr>
            <p:cNvPr id="326" name="Google Shape;326;p51"/>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51"/>
            <p:cNvPicPr preferRelativeResize="0"/>
            <p:nvPr/>
          </p:nvPicPr>
          <p:blipFill rotWithShape="1">
            <a:blip r:embed="rId3">
              <a:alphaModFix/>
            </a:blip>
            <a:srcRect b="0" l="0" r="0" t="0"/>
            <a:stretch/>
          </p:blipFill>
          <p:spPr>
            <a:xfrm>
              <a:off x="1953925" y="809613"/>
              <a:ext cx="643450" cy="643450"/>
            </a:xfrm>
            <a:prstGeom prst="rect">
              <a:avLst/>
            </a:prstGeom>
            <a:noFill/>
            <a:ln>
              <a:noFill/>
            </a:ln>
          </p:spPr>
        </p:pic>
      </p:grpSp>
      <p:sp>
        <p:nvSpPr>
          <p:cNvPr id="328" name="Google Shape;328;p51"/>
          <p:cNvSpPr/>
          <p:nvPr/>
        </p:nvSpPr>
        <p:spPr>
          <a:xfrm>
            <a:off x="1437875" y="2875400"/>
            <a:ext cx="1426800" cy="606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1"/>
          <p:cNvSpPr/>
          <p:nvPr/>
        </p:nvSpPr>
        <p:spPr>
          <a:xfrm>
            <a:off x="4435975" y="2875400"/>
            <a:ext cx="4134000" cy="606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